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9906000" type="A4"/>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864"/>
    <a:srgbClr val="0DA543"/>
    <a:srgbClr val="7ACE99"/>
    <a:srgbClr val="BFBFBF"/>
    <a:srgbClr val="FFCC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66" autoAdjust="0"/>
    <p:restoredTop sz="94660"/>
  </p:normalViewPr>
  <p:slideViewPr>
    <p:cSldViewPr snapToGrid="0" showGuides="1">
      <p:cViewPr varScale="1">
        <p:scale>
          <a:sx n="76" d="100"/>
          <a:sy n="76" d="100"/>
        </p:scale>
        <p:origin x="3852" y="1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38276514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1624656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338027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17582747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22530099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2109502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622751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1009179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3057666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658229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E409EA2-E9AC-4F24-A7D3-694A861AB8C9}" type="datetimeFigureOut">
              <a:rPr kumimoji="1" lang="ja-JP" altLang="en-US" smtClean="0"/>
              <a:t>2022/12/20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399773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E409EA2-E9AC-4F24-A7D3-694A861AB8C9}" type="datetimeFigureOut">
              <a:rPr kumimoji="1" lang="ja-JP" altLang="en-US" smtClean="0"/>
              <a:t>2022/12/20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FF885A8-4032-4027-856F-18BA28EF5326}" type="slidenum">
              <a:rPr kumimoji="1" lang="ja-JP" altLang="en-US" smtClean="0"/>
              <a:t>‹#›</a:t>
            </a:fld>
            <a:endParaRPr kumimoji="1" lang="ja-JP" altLang="en-US"/>
          </a:p>
        </p:txBody>
      </p:sp>
    </p:spTree>
    <p:extLst>
      <p:ext uri="{BB962C8B-B14F-4D97-AF65-F5344CB8AC3E}">
        <p14:creationId xmlns:p14="http://schemas.microsoft.com/office/powerpoint/2010/main" val="2746315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935175" y="0"/>
            <a:ext cx="1922825" cy="246221"/>
          </a:xfrm>
          <a:prstGeom prst="rect">
            <a:avLst/>
          </a:prstGeom>
          <a:noFill/>
        </p:spPr>
        <p:txBody>
          <a:bodyPr wrap="square" rtlCol="0">
            <a:spAutoFit/>
          </a:bodyPr>
          <a:lstStyle/>
          <a:p>
            <a:pPr algn="ctr"/>
            <a:r>
              <a:rPr lang="en-US" altLang="ja-JP" sz="1000" dirty="0" smtClean="0">
                <a:solidFill>
                  <a:schemeClr val="accent5">
                    <a:lumMod val="50000"/>
                  </a:schemeClr>
                </a:solidFill>
              </a:rPr>
              <a:t>2023</a:t>
            </a:r>
            <a:r>
              <a:rPr lang="ja-JP" altLang="en-US" sz="1000" dirty="0" smtClean="0">
                <a:solidFill>
                  <a:schemeClr val="accent5">
                    <a:lumMod val="50000"/>
                  </a:schemeClr>
                </a:solidFill>
              </a:rPr>
              <a:t>年</a:t>
            </a:r>
            <a:r>
              <a:rPr lang="en-US" altLang="ja-JP" sz="1000" dirty="0" smtClean="0">
                <a:solidFill>
                  <a:schemeClr val="accent5">
                    <a:lumMod val="50000"/>
                  </a:schemeClr>
                </a:solidFill>
              </a:rPr>
              <a:t>1</a:t>
            </a:r>
            <a:r>
              <a:rPr lang="ja-JP" altLang="en-US" sz="1000" dirty="0" smtClean="0">
                <a:solidFill>
                  <a:schemeClr val="accent5">
                    <a:lumMod val="50000"/>
                  </a:schemeClr>
                </a:solidFill>
              </a:rPr>
              <a:t>月</a:t>
            </a:r>
            <a:r>
              <a:rPr lang="en-US" altLang="ja-JP" sz="1000" dirty="0">
                <a:solidFill>
                  <a:schemeClr val="accent5">
                    <a:lumMod val="50000"/>
                  </a:schemeClr>
                </a:solidFill>
              </a:rPr>
              <a:t>1</a:t>
            </a:r>
            <a:r>
              <a:rPr lang="ja-JP" altLang="en-US" sz="1000" dirty="0" smtClean="0">
                <a:solidFill>
                  <a:schemeClr val="accent5">
                    <a:lumMod val="50000"/>
                  </a:schemeClr>
                </a:solidFill>
              </a:rPr>
              <a:t>日現在</a:t>
            </a:r>
            <a:endParaRPr kumimoji="1" lang="ja-JP" altLang="en-US" sz="1000" dirty="0">
              <a:solidFill>
                <a:schemeClr val="accent5">
                  <a:lumMod val="50000"/>
                </a:schemeClr>
              </a:solidFill>
            </a:endParaRPr>
          </a:p>
        </p:txBody>
      </p:sp>
      <p:sp>
        <p:nvSpPr>
          <p:cNvPr id="6" name="テキスト ボックス 5"/>
          <p:cNvSpPr txBox="1"/>
          <p:nvPr/>
        </p:nvSpPr>
        <p:spPr>
          <a:xfrm>
            <a:off x="-10173" y="986565"/>
            <a:ext cx="6876000" cy="307777"/>
          </a:xfrm>
          <a:prstGeom prst="rect">
            <a:avLst/>
          </a:prstGeom>
          <a:solidFill>
            <a:schemeClr val="accent5">
              <a:lumMod val="50000"/>
            </a:schemeClr>
          </a:solidFill>
          <a:ln>
            <a:solidFill>
              <a:srgbClr val="203864"/>
            </a:solidFill>
          </a:ln>
        </p:spPr>
        <p:txBody>
          <a:bodyPr wrap="square" rtlCol="0">
            <a:spAutoFit/>
          </a:bodyPr>
          <a:lstStyle/>
          <a:p>
            <a:pPr algn="ctr"/>
            <a:r>
              <a:rPr kumimoji="1" lang="ja-JP" altLang="en-US" sz="1400" b="1" dirty="0" smtClean="0">
                <a:solidFill>
                  <a:srgbClr val="FFFF00"/>
                </a:solidFill>
                <a:latin typeface="Meiryo UI" panose="020B0604030504040204" pitchFamily="50" charset="-128"/>
                <a:ea typeface="Meiryo UI" panose="020B0604030504040204" pitchFamily="50" charset="-128"/>
              </a:rPr>
              <a:t>適用期間：</a:t>
            </a:r>
            <a:r>
              <a:rPr kumimoji="1" lang="en-US" altLang="ja-JP" sz="1400" b="1" dirty="0" smtClean="0">
                <a:solidFill>
                  <a:schemeClr val="bg1"/>
                </a:solidFill>
                <a:latin typeface="Meiryo UI" panose="020B0604030504040204" pitchFamily="50" charset="-128"/>
                <a:ea typeface="Meiryo UI" panose="020B0604030504040204" pitchFamily="50" charset="-128"/>
              </a:rPr>
              <a:t>20</a:t>
            </a:r>
            <a:r>
              <a:rPr lang="en-US" altLang="ja-JP" sz="1400" b="1" dirty="0" smtClean="0">
                <a:solidFill>
                  <a:schemeClr val="bg1"/>
                </a:solidFill>
                <a:latin typeface="Meiryo UI" panose="020B0604030504040204" pitchFamily="50" charset="-128"/>
                <a:ea typeface="Meiryo UI" panose="020B0604030504040204" pitchFamily="50" charset="-128"/>
              </a:rPr>
              <a:t>23</a:t>
            </a:r>
            <a:r>
              <a:rPr kumimoji="1" lang="ja-JP" altLang="en-US" sz="1400" b="1" dirty="0" smtClean="0">
                <a:solidFill>
                  <a:schemeClr val="bg1"/>
                </a:solidFill>
                <a:latin typeface="Meiryo UI" panose="020B0604030504040204" pitchFamily="50" charset="-128"/>
                <a:ea typeface="Meiryo UI" panose="020B0604030504040204" pitchFamily="50" charset="-128"/>
              </a:rPr>
              <a:t>年</a:t>
            </a:r>
            <a:r>
              <a:rPr lang="en-US" altLang="ja-JP" sz="1400" b="1" dirty="0" smtClean="0">
                <a:solidFill>
                  <a:schemeClr val="bg1"/>
                </a:solidFill>
                <a:latin typeface="Meiryo UI" panose="020B0604030504040204" pitchFamily="50" charset="-128"/>
                <a:ea typeface="Meiryo UI" panose="020B0604030504040204" pitchFamily="50" charset="-128"/>
              </a:rPr>
              <a:t>1</a:t>
            </a:r>
            <a:r>
              <a:rPr kumimoji="1" lang="ja-JP" altLang="en-US" sz="1400" b="1" dirty="0" smtClean="0">
                <a:solidFill>
                  <a:schemeClr val="bg1"/>
                </a:solidFill>
                <a:latin typeface="Meiryo UI" panose="020B0604030504040204" pitchFamily="50" charset="-128"/>
                <a:ea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rPr>
              <a:t>1</a:t>
            </a:r>
            <a:r>
              <a:rPr kumimoji="1" lang="ja-JP" altLang="en-US" sz="1400" b="1" dirty="0" smtClean="0">
                <a:solidFill>
                  <a:schemeClr val="bg1"/>
                </a:solidFill>
                <a:latin typeface="Meiryo UI" panose="020B0604030504040204" pitchFamily="50" charset="-128"/>
                <a:ea typeface="Meiryo UI" panose="020B0604030504040204" pitchFamily="50" charset="-128"/>
              </a:rPr>
              <a:t>日</a:t>
            </a:r>
            <a:r>
              <a:rPr kumimoji="1" lang="ja-JP" altLang="en-US" sz="1100" b="1" dirty="0" smtClean="0">
                <a:solidFill>
                  <a:schemeClr val="bg1"/>
                </a:solidFill>
                <a:latin typeface="Meiryo UI" panose="020B0604030504040204" pitchFamily="50" charset="-128"/>
                <a:ea typeface="Meiryo UI" panose="020B0604030504040204" pitchFamily="50" charset="-128"/>
              </a:rPr>
              <a:t>▷</a:t>
            </a:r>
            <a:r>
              <a:rPr lang="en-US" altLang="ja-JP" sz="1400" b="1" dirty="0" smtClean="0">
                <a:solidFill>
                  <a:schemeClr val="bg1"/>
                </a:solidFill>
                <a:latin typeface="Meiryo UI" panose="020B0604030504040204" pitchFamily="50" charset="-128"/>
                <a:ea typeface="Meiryo UI" panose="020B0604030504040204" pitchFamily="50" charset="-128"/>
              </a:rPr>
              <a:t>202</a:t>
            </a:r>
            <a:r>
              <a:rPr lang="en-US" altLang="ja-JP" sz="1400" b="1" dirty="0">
                <a:solidFill>
                  <a:schemeClr val="bg1"/>
                </a:solidFill>
                <a:latin typeface="Meiryo UI" panose="020B0604030504040204" pitchFamily="50" charset="-128"/>
                <a:ea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rPr>
              <a:t>年</a:t>
            </a:r>
            <a:r>
              <a:rPr lang="en-US" altLang="ja-JP" sz="1400" b="1" dirty="0" smtClean="0">
                <a:solidFill>
                  <a:schemeClr val="bg1"/>
                </a:solidFill>
                <a:latin typeface="Meiryo UI" panose="020B0604030504040204" pitchFamily="50" charset="-128"/>
                <a:ea typeface="Meiryo UI" panose="020B0604030504040204" pitchFamily="50" charset="-128"/>
              </a:rPr>
              <a:t>1</a:t>
            </a:r>
            <a:r>
              <a:rPr lang="ja-JP" altLang="en-US" sz="1400" b="1" dirty="0" smtClean="0">
                <a:solidFill>
                  <a:schemeClr val="bg1"/>
                </a:solidFill>
                <a:latin typeface="Meiryo UI" panose="020B0604030504040204" pitchFamily="50" charset="-128"/>
                <a:ea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rPr>
              <a:t>31</a:t>
            </a:r>
            <a:r>
              <a:rPr lang="ja-JP" altLang="en-US" sz="1400" b="1" dirty="0" smtClean="0">
                <a:solidFill>
                  <a:schemeClr val="bg1"/>
                </a:solidFill>
                <a:latin typeface="Meiryo UI" panose="020B0604030504040204" pitchFamily="50" charset="-128"/>
                <a:ea typeface="Meiryo UI" panose="020B0604030504040204" pitchFamily="50" charset="-128"/>
              </a:rPr>
              <a:t>日</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83820" y="1483882"/>
            <a:ext cx="6873240" cy="977378"/>
            <a:chOff x="-83820" y="1483882"/>
            <a:chExt cx="6873240" cy="977378"/>
          </a:xfrm>
        </p:grpSpPr>
        <p:sp>
          <p:nvSpPr>
            <p:cNvPr id="2" name="角丸四角形 1"/>
            <p:cNvSpPr/>
            <p:nvPr/>
          </p:nvSpPr>
          <p:spPr>
            <a:xfrm>
              <a:off x="144780" y="1483882"/>
              <a:ext cx="6644640" cy="977378"/>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83820" y="1668133"/>
              <a:ext cx="1965960" cy="630942"/>
            </a:xfrm>
            <a:prstGeom prst="rect">
              <a:avLst/>
            </a:prstGeom>
            <a:noFill/>
          </p:spPr>
          <p:txBody>
            <a:bodyPr wrap="square" rtlCol="0" anchor="ctr">
              <a:spAutoFit/>
            </a:bodyPr>
            <a:lstStyle/>
            <a:p>
              <a:pPr algn="ctr"/>
              <a:r>
                <a:rPr kumimoji="1" lang="ja-JP" altLang="en-US" sz="2400" b="1" dirty="0" smtClean="0">
                  <a:solidFill>
                    <a:srgbClr val="FFFF00"/>
                  </a:solidFill>
                  <a:latin typeface="Meiryo UI" panose="020B0604030504040204" pitchFamily="50" charset="-128"/>
                  <a:ea typeface="Meiryo UI" panose="020B0604030504040204" pitchFamily="50" charset="-128"/>
                </a:rPr>
                <a:t>変動金利</a:t>
              </a:r>
              <a:endParaRPr kumimoji="1" lang="en-US" altLang="ja-JP" b="1" dirty="0" smtClean="0">
                <a:solidFill>
                  <a:srgbClr val="FFFF00"/>
                </a:solidFill>
                <a:latin typeface="Meiryo UI" panose="020B0604030504040204" pitchFamily="50" charset="-128"/>
                <a:ea typeface="Meiryo UI" panose="020B0604030504040204" pitchFamily="50" charset="-128"/>
              </a:endParaRPr>
            </a:p>
            <a:p>
              <a:pPr algn="ctr"/>
              <a:r>
                <a:rPr lang="en-US" altLang="ja-JP" sz="1100" dirty="0" smtClean="0">
                  <a:solidFill>
                    <a:schemeClr val="bg1"/>
                  </a:solidFill>
                  <a:latin typeface="Meiryo UI" panose="020B0604030504040204" pitchFamily="50" charset="-128"/>
                  <a:ea typeface="Meiryo UI" panose="020B0604030504040204" pitchFamily="50" charset="-128"/>
                </a:rPr>
                <a:t>【</a:t>
              </a:r>
              <a:r>
                <a:rPr lang="ja-JP" altLang="en-US" sz="1100" dirty="0" smtClean="0">
                  <a:solidFill>
                    <a:schemeClr val="bg1"/>
                  </a:solidFill>
                  <a:latin typeface="Meiryo UI" panose="020B0604030504040204" pitchFamily="50" charset="-128"/>
                  <a:ea typeface="Meiryo UI" panose="020B0604030504040204" pitchFamily="50" charset="-128"/>
                </a:rPr>
                <a:t>店頭金利</a:t>
              </a:r>
              <a:r>
                <a:rPr lang="en-US" altLang="ja-JP" sz="1100" dirty="0" smtClean="0">
                  <a:solidFill>
                    <a:schemeClr val="bg1"/>
                  </a:solidFill>
                  <a:latin typeface="Meiryo UI" panose="020B0604030504040204" pitchFamily="50" charset="-128"/>
                  <a:ea typeface="Meiryo UI" panose="020B0604030504040204" pitchFamily="50" charset="-128"/>
                </a:rPr>
                <a:t>2.475</a:t>
              </a:r>
              <a:r>
                <a:rPr lang="ja-JP" altLang="en-US" sz="1100" dirty="0" smtClean="0">
                  <a:solidFill>
                    <a:schemeClr val="bg1"/>
                  </a:solidFill>
                  <a:latin typeface="Meiryo UI" panose="020B0604030504040204" pitchFamily="50" charset="-128"/>
                  <a:ea typeface="Meiryo UI" panose="020B0604030504040204" pitchFamily="50" charset="-128"/>
                </a:rPr>
                <a:t>％</a:t>
              </a:r>
              <a:r>
                <a:rPr lang="en-US" altLang="ja-JP" sz="1100" dirty="0" smtClean="0">
                  <a:solidFill>
                    <a:schemeClr val="bg1"/>
                  </a:solidFill>
                  <a:latin typeface="Meiryo UI" panose="020B0604030504040204" pitchFamily="50" charset="-128"/>
                  <a:ea typeface="Meiryo UI" panose="020B0604030504040204" pitchFamily="50" charset="-128"/>
                </a:rPr>
                <a:t>】</a:t>
              </a:r>
              <a:endParaRPr kumimoji="1" lang="ja-JP" altLang="en-US" sz="1100" dirty="0">
                <a:solidFill>
                  <a:schemeClr val="bg1"/>
                </a:solidFill>
                <a:latin typeface="Meiryo UI" panose="020B0604030504040204" pitchFamily="50" charset="-128"/>
                <a:ea typeface="Meiryo UI" panose="020B0604030504040204" pitchFamily="50" charset="-128"/>
              </a:endParaRPr>
            </a:p>
          </p:txBody>
        </p:sp>
        <p:sp>
          <p:nvSpPr>
            <p:cNvPr id="9" name="角丸四角形 8"/>
            <p:cNvSpPr/>
            <p:nvPr/>
          </p:nvSpPr>
          <p:spPr>
            <a:xfrm>
              <a:off x="1737360" y="1551438"/>
              <a:ext cx="2484120" cy="8260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rgbClr val="FF0000"/>
                  </a:solidFill>
                  <a:latin typeface="Meiryo UI" panose="020B0604030504040204" pitchFamily="50" charset="-128"/>
                  <a:ea typeface="Meiryo UI" panose="020B0604030504040204" pitchFamily="50" charset="-128"/>
                </a:rPr>
                <a:t>年</a:t>
              </a:r>
              <a:r>
                <a:rPr lang="en-US" altLang="ja-JP" sz="3600" b="1" dirty="0">
                  <a:solidFill>
                    <a:srgbClr val="FF0000"/>
                  </a:solidFill>
                  <a:latin typeface="Meiryo UI" panose="020B0604030504040204" pitchFamily="50" charset="-128"/>
                  <a:ea typeface="Meiryo UI" panose="020B0604030504040204" pitchFamily="50" charset="-128"/>
                </a:rPr>
                <a:t>0.525</a:t>
              </a:r>
              <a:r>
                <a:rPr lang="ja-JP" altLang="en-US" sz="2400" dirty="0">
                  <a:solidFill>
                    <a:srgbClr val="FF0000"/>
                  </a:solidFill>
                  <a:latin typeface="Meiryo UI" panose="020B0604030504040204" pitchFamily="50" charset="-128"/>
                  <a:ea typeface="Meiryo UI" panose="020B0604030504040204" pitchFamily="50" charset="-128"/>
                </a:rPr>
                <a:t>％</a:t>
              </a:r>
              <a:endParaRPr lang="ja-JP" altLang="en-US" sz="3600" dirty="0">
                <a:solidFill>
                  <a:srgbClr val="FF0000"/>
                </a:solidFill>
                <a:latin typeface="Meiryo UI" panose="020B0604030504040204" pitchFamily="50" charset="-128"/>
                <a:ea typeface="Meiryo UI" panose="020B0604030504040204" pitchFamily="50" charset="-128"/>
              </a:endParaRPr>
            </a:p>
          </p:txBody>
        </p:sp>
        <p:sp>
          <p:nvSpPr>
            <p:cNvPr id="14" name="角丸四角形 13"/>
            <p:cNvSpPr/>
            <p:nvPr/>
          </p:nvSpPr>
          <p:spPr>
            <a:xfrm>
              <a:off x="4375958" y="1559570"/>
              <a:ext cx="2346960" cy="82600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Meiryo UI" panose="020B0604030504040204" pitchFamily="50" charset="-128"/>
                  <a:ea typeface="Meiryo UI" panose="020B0604030504040204" pitchFamily="50" charset="-128"/>
                </a:rPr>
                <a:t>完済まで金利見直し時点の</a:t>
              </a:r>
              <a:endParaRPr lang="en-US" altLang="ja-JP" sz="1200" dirty="0" smtClean="0">
                <a:solidFill>
                  <a:schemeClr val="bg1"/>
                </a:solidFill>
                <a:latin typeface="Meiryo UI" panose="020B0604030504040204" pitchFamily="50" charset="-128"/>
                <a:ea typeface="Meiryo UI" panose="020B0604030504040204" pitchFamily="50" charset="-128"/>
              </a:endParaRPr>
            </a:p>
            <a:p>
              <a:pPr algn="ctr"/>
              <a:r>
                <a:rPr lang="ja-JP" altLang="en-US" sz="1200" dirty="0" smtClean="0">
                  <a:solidFill>
                    <a:schemeClr val="bg1"/>
                  </a:solidFill>
                  <a:latin typeface="Meiryo UI" panose="020B0604030504040204" pitchFamily="50" charset="-128"/>
                  <a:ea typeface="Meiryo UI" panose="020B0604030504040204" pitchFamily="50" charset="-128"/>
                </a:rPr>
                <a:t>店頭表示金利より</a:t>
              </a:r>
              <a:endParaRPr lang="en-US" altLang="ja-JP" sz="1200" dirty="0" smtClean="0">
                <a:solidFill>
                  <a:schemeClr val="bg1"/>
                </a:solidFill>
                <a:latin typeface="Meiryo UI" panose="020B0604030504040204" pitchFamily="50" charset="-128"/>
                <a:ea typeface="Meiryo UI" panose="020B0604030504040204" pitchFamily="50" charset="-128"/>
              </a:endParaRPr>
            </a:p>
            <a:p>
              <a:pPr algn="ctr"/>
              <a:r>
                <a:rPr lang="ja-JP" altLang="en-US" sz="1200" dirty="0" smtClean="0">
                  <a:solidFill>
                    <a:schemeClr val="bg1"/>
                  </a:solidFill>
                  <a:latin typeface="Meiryo UI" panose="020B0604030504040204" pitchFamily="50" charset="-128"/>
                  <a:ea typeface="Meiryo UI" panose="020B0604030504040204" pitchFamily="50" charset="-128"/>
                </a:rPr>
                <a:t>年▲</a:t>
              </a:r>
              <a:r>
                <a:rPr lang="en-US" altLang="ja-JP" sz="1200" dirty="0" smtClean="0">
                  <a:solidFill>
                    <a:schemeClr val="bg1"/>
                  </a:solidFill>
                  <a:latin typeface="Meiryo UI" panose="020B0604030504040204" pitchFamily="50" charset="-128"/>
                  <a:ea typeface="Meiryo UI" panose="020B0604030504040204" pitchFamily="50" charset="-128"/>
                </a:rPr>
                <a:t>1.95</a:t>
              </a:r>
              <a:r>
                <a:rPr lang="ja-JP" altLang="en-US" sz="1200" dirty="0" smtClean="0">
                  <a:solidFill>
                    <a:schemeClr val="bg1"/>
                  </a:solidFill>
                  <a:latin typeface="Meiryo UI" panose="020B0604030504040204" pitchFamily="50" charset="-128"/>
                  <a:ea typeface="Meiryo UI" panose="020B0604030504040204" pitchFamily="50" charset="-128"/>
                </a:rPr>
                <a:t>％</a:t>
              </a:r>
              <a:endParaRPr lang="ja-JP" altLang="en-US" sz="1200" dirty="0">
                <a:solidFill>
                  <a:schemeClr val="bg1"/>
                </a:solidFill>
                <a:latin typeface="Meiryo UI" panose="020B0604030504040204" pitchFamily="50" charset="-128"/>
                <a:ea typeface="Meiryo UI" panose="020B0604030504040204" pitchFamily="50" charset="-128"/>
              </a:endParaRPr>
            </a:p>
          </p:txBody>
        </p:sp>
      </p:grpSp>
      <p:grpSp>
        <p:nvGrpSpPr>
          <p:cNvPr id="13" name="グループ化 12"/>
          <p:cNvGrpSpPr/>
          <p:nvPr/>
        </p:nvGrpSpPr>
        <p:grpSpPr>
          <a:xfrm>
            <a:off x="-83820" y="2549471"/>
            <a:ext cx="6873240" cy="617451"/>
            <a:chOff x="-83820" y="1483882"/>
            <a:chExt cx="6873240" cy="977378"/>
          </a:xfrm>
        </p:grpSpPr>
        <p:sp>
          <p:nvSpPr>
            <p:cNvPr id="15" name="角丸四角形 14"/>
            <p:cNvSpPr/>
            <p:nvPr/>
          </p:nvSpPr>
          <p:spPr>
            <a:xfrm>
              <a:off x="144780" y="1483882"/>
              <a:ext cx="6644640" cy="97737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accent5">
                    <a:lumMod val="50000"/>
                  </a:schemeClr>
                </a:solidFill>
              </a:endParaRPr>
            </a:p>
          </p:txBody>
        </p:sp>
        <p:sp>
          <p:nvSpPr>
            <p:cNvPr id="16" name="テキスト ボックス 15"/>
            <p:cNvSpPr txBox="1"/>
            <p:nvPr/>
          </p:nvSpPr>
          <p:spPr>
            <a:xfrm>
              <a:off x="-83820" y="1563405"/>
              <a:ext cx="1965960" cy="840398"/>
            </a:xfrm>
            <a:prstGeom prst="rect">
              <a:avLst/>
            </a:prstGeom>
            <a:noFill/>
          </p:spPr>
          <p:txBody>
            <a:bodyPr wrap="square" rtlCol="0" anchor="ctr">
              <a:spAutoFit/>
            </a:bodyPr>
            <a:lstStyle/>
            <a:p>
              <a:pPr algn="ctr"/>
              <a:r>
                <a:rPr lang="en-US" altLang="ja-JP" b="1" dirty="0" smtClean="0">
                  <a:solidFill>
                    <a:srgbClr val="FFFF00"/>
                  </a:solidFill>
                  <a:latin typeface="Meiryo UI" panose="020B0604030504040204" pitchFamily="50" charset="-128"/>
                  <a:ea typeface="Meiryo UI" panose="020B0604030504040204" pitchFamily="50" charset="-128"/>
                </a:rPr>
                <a:t>10</a:t>
              </a:r>
              <a:r>
                <a:rPr lang="ja-JP" altLang="en-US" sz="1400" b="1" dirty="0" smtClean="0">
                  <a:solidFill>
                    <a:srgbClr val="FFFF00"/>
                  </a:solidFill>
                  <a:latin typeface="Meiryo UI" panose="020B0604030504040204" pitchFamily="50" charset="-128"/>
                  <a:ea typeface="Meiryo UI" panose="020B0604030504040204" pitchFamily="50" charset="-128"/>
                </a:rPr>
                <a:t>年固定金利</a:t>
              </a:r>
              <a:endParaRPr kumimoji="1" lang="en-US" altLang="ja-JP" sz="1600" b="1" dirty="0" smtClean="0">
                <a:solidFill>
                  <a:srgbClr val="FFFF00"/>
                </a:solidFill>
                <a:latin typeface="Meiryo UI" panose="020B0604030504040204" pitchFamily="50" charset="-128"/>
                <a:ea typeface="Meiryo UI" panose="020B0604030504040204" pitchFamily="50" charset="-128"/>
              </a:endParaRPr>
            </a:p>
            <a:p>
              <a:pPr algn="ctr"/>
              <a:r>
                <a:rPr lang="en-US" altLang="ja-JP" sz="1050" dirty="0" smtClean="0">
                  <a:solidFill>
                    <a:schemeClr val="bg1"/>
                  </a:solidFill>
                  <a:latin typeface="Meiryo UI" panose="020B0604030504040204" pitchFamily="50" charset="-128"/>
                  <a:ea typeface="Meiryo UI" panose="020B0604030504040204" pitchFamily="50" charset="-128"/>
                </a:rPr>
                <a:t>【</a:t>
              </a:r>
              <a:r>
                <a:rPr lang="ja-JP" altLang="en-US" sz="1050" dirty="0" smtClean="0">
                  <a:solidFill>
                    <a:schemeClr val="bg1"/>
                  </a:solidFill>
                  <a:latin typeface="Meiryo UI" panose="020B0604030504040204" pitchFamily="50" charset="-128"/>
                  <a:ea typeface="Meiryo UI" panose="020B0604030504040204" pitchFamily="50" charset="-128"/>
                </a:rPr>
                <a:t>店頭金利</a:t>
              </a:r>
              <a:r>
                <a:rPr lang="en-US" altLang="ja-JP" sz="1050" dirty="0" smtClean="0">
                  <a:solidFill>
                    <a:schemeClr val="bg1"/>
                  </a:solidFill>
                  <a:latin typeface="Meiryo UI" panose="020B0604030504040204" pitchFamily="50" charset="-128"/>
                  <a:ea typeface="Meiryo UI" panose="020B0604030504040204" pitchFamily="50" charset="-128"/>
                </a:rPr>
                <a:t>3.900</a:t>
              </a:r>
              <a:r>
                <a:rPr lang="ja-JP" altLang="en-US" sz="1050" dirty="0" smtClean="0">
                  <a:solidFill>
                    <a:schemeClr val="bg1"/>
                  </a:solidFill>
                  <a:latin typeface="Meiryo UI" panose="020B0604030504040204" pitchFamily="50" charset="-128"/>
                  <a:ea typeface="Meiryo UI" panose="020B0604030504040204" pitchFamily="50" charset="-128"/>
                </a:rPr>
                <a:t>％</a:t>
              </a:r>
              <a:r>
                <a:rPr lang="en-US" altLang="ja-JP" sz="1050" dirty="0" smtClean="0">
                  <a:solidFill>
                    <a:schemeClr val="bg1"/>
                  </a:solidFill>
                  <a:latin typeface="Meiryo UI" panose="020B0604030504040204" pitchFamily="50" charset="-128"/>
                  <a:ea typeface="Meiryo UI" panose="020B0604030504040204" pitchFamily="50" charset="-128"/>
                </a:rPr>
                <a:t>】</a:t>
              </a:r>
              <a:endParaRPr kumimoji="1" lang="ja-JP" altLang="en-US" sz="1050" dirty="0">
                <a:solidFill>
                  <a:schemeClr val="bg1"/>
                </a:solidFill>
                <a:latin typeface="Meiryo UI" panose="020B0604030504040204" pitchFamily="50" charset="-128"/>
                <a:ea typeface="Meiryo UI" panose="020B0604030504040204" pitchFamily="50" charset="-128"/>
              </a:endParaRPr>
            </a:p>
          </p:txBody>
        </p:sp>
        <p:sp>
          <p:nvSpPr>
            <p:cNvPr id="17" name="角丸四角形 16"/>
            <p:cNvSpPr/>
            <p:nvPr/>
          </p:nvSpPr>
          <p:spPr>
            <a:xfrm>
              <a:off x="1737360" y="1551438"/>
              <a:ext cx="2484120" cy="8260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FF0000"/>
                  </a:solidFill>
                  <a:latin typeface="Meiryo UI" panose="020B0604030504040204" pitchFamily="50" charset="-128"/>
                  <a:ea typeface="Meiryo UI" panose="020B0604030504040204" pitchFamily="50" charset="-128"/>
                </a:rPr>
                <a:t>年</a:t>
              </a:r>
              <a:r>
                <a:rPr lang="en-US" altLang="ja-JP" sz="3200" b="1" dirty="0" smtClean="0">
                  <a:solidFill>
                    <a:srgbClr val="FF0000"/>
                  </a:solidFill>
                  <a:latin typeface="Meiryo UI" panose="020B0604030504040204" pitchFamily="50" charset="-128"/>
                  <a:ea typeface="Meiryo UI" panose="020B0604030504040204" pitchFamily="50" charset="-128"/>
                </a:rPr>
                <a:t>1.</a:t>
              </a:r>
              <a:r>
                <a:rPr lang="en-US" altLang="ja-JP" sz="3200" b="1" dirty="0">
                  <a:solidFill>
                    <a:srgbClr val="FF0000"/>
                  </a:solidFill>
                  <a:latin typeface="Meiryo UI" panose="020B0604030504040204" pitchFamily="50" charset="-128"/>
                  <a:ea typeface="Meiryo UI" panose="020B0604030504040204" pitchFamily="50" charset="-128"/>
                </a:rPr>
                <a:t>50</a:t>
              </a:r>
              <a:r>
                <a:rPr lang="ja-JP" altLang="en-US" sz="2000" dirty="0" smtClean="0">
                  <a:solidFill>
                    <a:srgbClr val="FF0000"/>
                  </a:solidFill>
                  <a:latin typeface="Meiryo UI" panose="020B0604030504040204" pitchFamily="50" charset="-128"/>
                  <a:ea typeface="Meiryo UI" panose="020B0604030504040204" pitchFamily="50" charset="-128"/>
                </a:rPr>
                <a:t>％</a:t>
              </a:r>
              <a:endParaRPr lang="ja-JP" altLang="en-US" sz="3200" dirty="0">
                <a:solidFill>
                  <a:srgbClr val="FF0000"/>
                </a:solidFill>
                <a:latin typeface="Meiryo UI" panose="020B0604030504040204" pitchFamily="50" charset="-128"/>
                <a:ea typeface="Meiryo UI" panose="020B0604030504040204" pitchFamily="50" charset="-128"/>
              </a:endParaRPr>
            </a:p>
          </p:txBody>
        </p:sp>
        <p:sp>
          <p:nvSpPr>
            <p:cNvPr id="18" name="角丸四角形 17"/>
            <p:cNvSpPr/>
            <p:nvPr/>
          </p:nvSpPr>
          <p:spPr>
            <a:xfrm>
              <a:off x="4375958" y="1559570"/>
              <a:ext cx="2346960" cy="82600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bg1"/>
                  </a:solidFill>
                  <a:latin typeface="Meiryo UI" panose="020B0604030504040204" pitchFamily="50" charset="-128"/>
                  <a:ea typeface="Meiryo UI" panose="020B0604030504040204" pitchFamily="50" charset="-128"/>
                </a:rPr>
                <a:t>固定期間終了後、</a:t>
              </a:r>
              <a:endParaRPr lang="en-US" altLang="ja-JP" sz="1100" dirty="0" smtClean="0">
                <a:solidFill>
                  <a:schemeClr val="bg1"/>
                </a:solidFill>
                <a:latin typeface="Meiryo UI" panose="020B0604030504040204" pitchFamily="50" charset="-128"/>
                <a:ea typeface="Meiryo UI" panose="020B0604030504040204" pitchFamily="50" charset="-128"/>
              </a:endParaRPr>
            </a:p>
            <a:p>
              <a:pPr algn="ctr"/>
              <a:r>
                <a:rPr lang="ja-JP" altLang="en-US" sz="1100" dirty="0" smtClean="0">
                  <a:solidFill>
                    <a:schemeClr val="bg1"/>
                  </a:solidFill>
                  <a:latin typeface="Meiryo UI" panose="020B0604030504040204" pitchFamily="50" charset="-128"/>
                  <a:ea typeface="Meiryo UI" panose="020B0604030504040204" pitchFamily="50" charset="-128"/>
                </a:rPr>
                <a:t>その時点の「店頭表示金利」から</a:t>
              </a:r>
              <a:endParaRPr lang="en-US" altLang="ja-JP" sz="1100" dirty="0" smtClean="0">
                <a:solidFill>
                  <a:schemeClr val="bg1"/>
                </a:solidFill>
                <a:latin typeface="Meiryo UI" panose="020B0604030504040204" pitchFamily="50" charset="-128"/>
                <a:ea typeface="Meiryo UI" panose="020B0604030504040204" pitchFamily="50" charset="-128"/>
              </a:endParaRPr>
            </a:p>
            <a:p>
              <a:pPr algn="ctr"/>
              <a:r>
                <a:rPr lang="ja-JP" altLang="en-US" sz="1100" dirty="0" smtClean="0">
                  <a:solidFill>
                    <a:schemeClr val="bg1"/>
                  </a:solidFill>
                  <a:latin typeface="Meiryo UI" panose="020B0604030504040204" pitchFamily="50" charset="-128"/>
                  <a:ea typeface="Meiryo UI" panose="020B0604030504040204" pitchFamily="50" charset="-128"/>
                </a:rPr>
                <a:t>年▲</a:t>
              </a:r>
              <a:r>
                <a:rPr lang="en-US" altLang="ja-JP" sz="1100" dirty="0" smtClean="0">
                  <a:solidFill>
                    <a:schemeClr val="bg1"/>
                  </a:solidFill>
                  <a:latin typeface="Meiryo UI" panose="020B0604030504040204" pitchFamily="50" charset="-128"/>
                  <a:ea typeface="Meiryo UI" panose="020B0604030504040204" pitchFamily="50" charset="-128"/>
                </a:rPr>
                <a:t>1.95</a:t>
              </a:r>
              <a:r>
                <a:rPr lang="ja-JP" altLang="en-US" sz="1100" dirty="0" smtClean="0">
                  <a:solidFill>
                    <a:schemeClr val="bg1"/>
                  </a:solidFill>
                  <a:latin typeface="Meiryo UI" panose="020B0604030504040204" pitchFamily="50" charset="-128"/>
                  <a:ea typeface="Meiryo UI" panose="020B0604030504040204" pitchFamily="50" charset="-128"/>
                </a:rPr>
                <a:t>％</a:t>
              </a:r>
              <a:endParaRPr lang="en-US" altLang="ja-JP" sz="1100" dirty="0" smtClean="0">
                <a:solidFill>
                  <a:schemeClr val="bg1"/>
                </a:solidFill>
                <a:latin typeface="Meiryo UI" panose="020B0604030504040204" pitchFamily="50" charset="-128"/>
                <a:ea typeface="Meiryo UI" panose="020B0604030504040204" pitchFamily="50" charset="-128"/>
              </a:endParaRPr>
            </a:p>
          </p:txBody>
        </p:sp>
      </p:grpSp>
      <p:grpSp>
        <p:nvGrpSpPr>
          <p:cNvPr id="19" name="グループ化 18"/>
          <p:cNvGrpSpPr/>
          <p:nvPr/>
        </p:nvGrpSpPr>
        <p:grpSpPr>
          <a:xfrm>
            <a:off x="-83820" y="3292650"/>
            <a:ext cx="6873240" cy="617451"/>
            <a:chOff x="-83820" y="1483882"/>
            <a:chExt cx="6873240" cy="977378"/>
          </a:xfrm>
        </p:grpSpPr>
        <p:sp>
          <p:nvSpPr>
            <p:cNvPr id="20" name="角丸四角形 19"/>
            <p:cNvSpPr/>
            <p:nvPr/>
          </p:nvSpPr>
          <p:spPr>
            <a:xfrm>
              <a:off x="144780" y="1483882"/>
              <a:ext cx="6644640" cy="97737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1" name="テキスト ボックス 20"/>
            <p:cNvSpPr txBox="1"/>
            <p:nvPr/>
          </p:nvSpPr>
          <p:spPr>
            <a:xfrm>
              <a:off x="-83820" y="1563405"/>
              <a:ext cx="1965960" cy="840398"/>
            </a:xfrm>
            <a:prstGeom prst="rect">
              <a:avLst/>
            </a:prstGeom>
            <a:noFill/>
          </p:spPr>
          <p:txBody>
            <a:bodyPr wrap="square" rtlCol="0" anchor="ctr">
              <a:spAutoFit/>
            </a:bodyPr>
            <a:lstStyle/>
            <a:p>
              <a:pPr algn="ctr"/>
              <a:r>
                <a:rPr kumimoji="1" lang="en-US" altLang="ja-JP" b="1" dirty="0" smtClean="0">
                  <a:solidFill>
                    <a:srgbClr val="FFFF00"/>
                  </a:solidFill>
                  <a:latin typeface="Meiryo UI" panose="020B0604030504040204" pitchFamily="50" charset="-128"/>
                  <a:ea typeface="Meiryo UI" panose="020B0604030504040204" pitchFamily="50" charset="-128"/>
                </a:rPr>
                <a:t>5</a:t>
              </a:r>
              <a:r>
                <a:rPr kumimoji="1" lang="ja-JP" altLang="en-US" sz="1400" b="1" dirty="0" smtClean="0">
                  <a:solidFill>
                    <a:srgbClr val="FFFF00"/>
                  </a:solidFill>
                  <a:latin typeface="Meiryo UI" panose="020B0604030504040204" pitchFamily="50" charset="-128"/>
                  <a:ea typeface="Meiryo UI" panose="020B0604030504040204" pitchFamily="50" charset="-128"/>
                </a:rPr>
                <a:t>年固定金利</a:t>
              </a:r>
              <a:endParaRPr kumimoji="1" lang="en-US" altLang="ja-JP" sz="1400" b="1" dirty="0" smtClean="0">
                <a:solidFill>
                  <a:srgbClr val="FFFF00"/>
                </a:solidFill>
                <a:latin typeface="Meiryo UI" panose="020B0604030504040204" pitchFamily="50" charset="-128"/>
                <a:ea typeface="Meiryo UI" panose="020B0604030504040204" pitchFamily="50" charset="-128"/>
              </a:endParaRPr>
            </a:p>
            <a:p>
              <a:pPr algn="ctr"/>
              <a:r>
                <a:rPr lang="en-US" altLang="ja-JP" sz="1050" dirty="0" smtClean="0">
                  <a:solidFill>
                    <a:schemeClr val="bg1"/>
                  </a:solidFill>
                  <a:latin typeface="Meiryo UI" panose="020B0604030504040204" pitchFamily="50" charset="-128"/>
                  <a:ea typeface="Meiryo UI" panose="020B0604030504040204" pitchFamily="50" charset="-128"/>
                </a:rPr>
                <a:t>【</a:t>
              </a:r>
              <a:r>
                <a:rPr lang="ja-JP" altLang="en-US" sz="1050" dirty="0" smtClean="0">
                  <a:solidFill>
                    <a:schemeClr val="bg1"/>
                  </a:solidFill>
                  <a:latin typeface="Meiryo UI" panose="020B0604030504040204" pitchFamily="50" charset="-128"/>
                  <a:ea typeface="Meiryo UI" panose="020B0604030504040204" pitchFamily="50" charset="-128"/>
                </a:rPr>
                <a:t>店頭金利</a:t>
              </a:r>
              <a:r>
                <a:rPr lang="en-US" altLang="ja-JP" sz="1050" dirty="0" smtClean="0">
                  <a:solidFill>
                    <a:schemeClr val="bg1"/>
                  </a:solidFill>
                  <a:latin typeface="Meiryo UI" panose="020B0604030504040204" pitchFamily="50" charset="-128"/>
                  <a:ea typeface="Meiryo UI" panose="020B0604030504040204" pitchFamily="50" charset="-128"/>
                </a:rPr>
                <a:t>3.450</a:t>
              </a:r>
              <a:r>
                <a:rPr lang="ja-JP" altLang="en-US" sz="1050" dirty="0" smtClean="0">
                  <a:solidFill>
                    <a:schemeClr val="bg1"/>
                  </a:solidFill>
                  <a:latin typeface="Meiryo UI" panose="020B0604030504040204" pitchFamily="50" charset="-128"/>
                  <a:ea typeface="Meiryo UI" panose="020B0604030504040204" pitchFamily="50" charset="-128"/>
                </a:rPr>
                <a:t>％</a:t>
              </a:r>
              <a:r>
                <a:rPr lang="en-US" altLang="ja-JP" sz="1050" dirty="0" smtClean="0">
                  <a:solidFill>
                    <a:schemeClr val="bg1"/>
                  </a:solidFill>
                  <a:latin typeface="Meiryo UI" panose="020B0604030504040204" pitchFamily="50" charset="-128"/>
                  <a:ea typeface="Meiryo UI" panose="020B0604030504040204" pitchFamily="50" charset="-128"/>
                </a:rPr>
                <a:t>】</a:t>
              </a:r>
              <a:endParaRPr kumimoji="1" lang="ja-JP" altLang="en-US" sz="1050" dirty="0">
                <a:solidFill>
                  <a:schemeClr val="bg1"/>
                </a:solidFill>
                <a:latin typeface="Meiryo UI" panose="020B0604030504040204" pitchFamily="50" charset="-128"/>
                <a:ea typeface="Meiryo UI" panose="020B0604030504040204" pitchFamily="50" charset="-128"/>
              </a:endParaRPr>
            </a:p>
          </p:txBody>
        </p:sp>
        <p:sp>
          <p:nvSpPr>
            <p:cNvPr id="22" name="角丸四角形 21"/>
            <p:cNvSpPr/>
            <p:nvPr/>
          </p:nvSpPr>
          <p:spPr>
            <a:xfrm>
              <a:off x="1737360" y="1551438"/>
              <a:ext cx="2484120" cy="8260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FF0000"/>
                  </a:solidFill>
                  <a:latin typeface="Meiryo UI" panose="020B0604030504040204" pitchFamily="50" charset="-128"/>
                  <a:ea typeface="Meiryo UI" panose="020B0604030504040204" pitchFamily="50" charset="-128"/>
                </a:rPr>
                <a:t>年</a:t>
              </a:r>
              <a:r>
                <a:rPr lang="en-US" altLang="ja-JP" sz="3200" b="1" dirty="0" smtClean="0">
                  <a:solidFill>
                    <a:srgbClr val="FF0000"/>
                  </a:solidFill>
                  <a:latin typeface="Meiryo UI" panose="020B0604030504040204" pitchFamily="50" charset="-128"/>
                  <a:ea typeface="Meiryo UI" panose="020B0604030504040204" pitchFamily="50" charset="-128"/>
                </a:rPr>
                <a:t>1.25</a:t>
              </a:r>
              <a:r>
                <a:rPr lang="ja-JP" altLang="en-US" sz="2000" dirty="0" smtClean="0">
                  <a:solidFill>
                    <a:srgbClr val="FF0000"/>
                  </a:solidFill>
                  <a:latin typeface="Meiryo UI" panose="020B0604030504040204" pitchFamily="50" charset="-128"/>
                  <a:ea typeface="Meiryo UI" panose="020B0604030504040204" pitchFamily="50" charset="-128"/>
                </a:rPr>
                <a:t>％</a:t>
              </a:r>
              <a:endParaRPr lang="ja-JP" altLang="en-US" sz="3200" dirty="0">
                <a:solidFill>
                  <a:srgbClr val="FF0000"/>
                </a:solidFill>
                <a:latin typeface="Meiryo UI" panose="020B0604030504040204" pitchFamily="50" charset="-128"/>
                <a:ea typeface="Meiryo UI" panose="020B0604030504040204" pitchFamily="50" charset="-128"/>
              </a:endParaRPr>
            </a:p>
          </p:txBody>
        </p:sp>
        <p:sp>
          <p:nvSpPr>
            <p:cNvPr id="23" name="角丸四角形 22"/>
            <p:cNvSpPr/>
            <p:nvPr/>
          </p:nvSpPr>
          <p:spPr>
            <a:xfrm>
              <a:off x="4375958" y="1559570"/>
              <a:ext cx="2346960" cy="82600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bg1"/>
                  </a:solidFill>
                  <a:latin typeface="Meiryo UI" panose="020B0604030504040204" pitchFamily="50" charset="-128"/>
                  <a:ea typeface="Meiryo UI" panose="020B0604030504040204" pitchFamily="50" charset="-128"/>
                </a:rPr>
                <a:t>固定期間終了後</a:t>
              </a:r>
              <a:r>
                <a:rPr lang="ja-JP" altLang="en-US" sz="1100" dirty="0" smtClean="0">
                  <a:solidFill>
                    <a:schemeClr val="bg1"/>
                  </a:solidFill>
                  <a:latin typeface="Meiryo UI" panose="020B0604030504040204" pitchFamily="50" charset="-128"/>
                  <a:ea typeface="Meiryo UI" panose="020B0604030504040204" pitchFamily="50" charset="-128"/>
                </a:rPr>
                <a:t>、</a:t>
              </a:r>
              <a:endParaRPr lang="en-US" altLang="ja-JP" sz="1100" dirty="0" smtClean="0">
                <a:solidFill>
                  <a:schemeClr val="bg1"/>
                </a:solidFill>
                <a:latin typeface="Meiryo UI" panose="020B0604030504040204" pitchFamily="50" charset="-128"/>
                <a:ea typeface="Meiryo UI" panose="020B0604030504040204" pitchFamily="50" charset="-128"/>
              </a:endParaRPr>
            </a:p>
            <a:p>
              <a:pPr algn="ctr"/>
              <a:r>
                <a:rPr lang="ja-JP" altLang="en-US" sz="1100" dirty="0" smtClean="0">
                  <a:solidFill>
                    <a:schemeClr val="bg1"/>
                  </a:solidFill>
                  <a:latin typeface="Meiryo UI" panose="020B0604030504040204" pitchFamily="50" charset="-128"/>
                  <a:ea typeface="Meiryo UI" panose="020B0604030504040204" pitchFamily="50" charset="-128"/>
                </a:rPr>
                <a:t>その</a:t>
              </a:r>
              <a:r>
                <a:rPr lang="ja-JP" altLang="en-US" sz="1100" dirty="0">
                  <a:solidFill>
                    <a:schemeClr val="bg1"/>
                  </a:solidFill>
                  <a:latin typeface="Meiryo UI" panose="020B0604030504040204" pitchFamily="50" charset="-128"/>
                  <a:ea typeface="Meiryo UI" panose="020B0604030504040204" pitchFamily="50" charset="-128"/>
                </a:rPr>
                <a:t>時点の「店頭表示金利」から</a:t>
              </a:r>
              <a:endParaRPr lang="en-US" altLang="ja-JP" sz="1100" dirty="0">
                <a:solidFill>
                  <a:schemeClr val="bg1"/>
                </a:solidFill>
                <a:latin typeface="Meiryo UI" panose="020B0604030504040204" pitchFamily="50" charset="-128"/>
                <a:ea typeface="Meiryo UI" panose="020B0604030504040204" pitchFamily="50" charset="-128"/>
              </a:endParaRPr>
            </a:p>
            <a:p>
              <a:pPr algn="ctr"/>
              <a:r>
                <a:rPr lang="ja-JP" altLang="en-US" sz="1100" dirty="0">
                  <a:solidFill>
                    <a:schemeClr val="bg1"/>
                  </a:solidFill>
                  <a:latin typeface="Meiryo UI" panose="020B0604030504040204" pitchFamily="50" charset="-128"/>
                  <a:ea typeface="Meiryo UI" panose="020B0604030504040204" pitchFamily="50" charset="-128"/>
                </a:rPr>
                <a:t>年▲</a:t>
              </a:r>
              <a:r>
                <a:rPr lang="en-US" altLang="ja-JP" sz="1100" dirty="0">
                  <a:solidFill>
                    <a:schemeClr val="bg1"/>
                  </a:solidFill>
                  <a:latin typeface="Meiryo UI" panose="020B0604030504040204" pitchFamily="50" charset="-128"/>
                  <a:ea typeface="Meiryo UI" panose="020B0604030504040204" pitchFamily="50" charset="-128"/>
                </a:rPr>
                <a:t>1.95</a:t>
              </a:r>
              <a:r>
                <a:rPr lang="ja-JP" altLang="en-US" sz="1100" dirty="0">
                  <a:solidFill>
                    <a:schemeClr val="bg1"/>
                  </a:solidFill>
                  <a:latin typeface="Meiryo UI" panose="020B0604030504040204" pitchFamily="50" charset="-128"/>
                  <a:ea typeface="Meiryo UI" panose="020B0604030504040204" pitchFamily="50" charset="-128"/>
                </a:rPr>
                <a:t>％</a:t>
              </a:r>
            </a:p>
          </p:txBody>
        </p:sp>
      </p:grpSp>
      <p:grpSp>
        <p:nvGrpSpPr>
          <p:cNvPr id="24" name="グループ化 23"/>
          <p:cNvGrpSpPr/>
          <p:nvPr/>
        </p:nvGrpSpPr>
        <p:grpSpPr>
          <a:xfrm>
            <a:off x="-83820" y="4035829"/>
            <a:ext cx="6873240" cy="617451"/>
            <a:chOff x="-83820" y="1483882"/>
            <a:chExt cx="6873240" cy="977378"/>
          </a:xfrm>
        </p:grpSpPr>
        <p:sp>
          <p:nvSpPr>
            <p:cNvPr id="25" name="角丸四角形 24"/>
            <p:cNvSpPr/>
            <p:nvPr/>
          </p:nvSpPr>
          <p:spPr>
            <a:xfrm>
              <a:off x="144780" y="1483882"/>
              <a:ext cx="6644640" cy="97737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6" name="テキスト ボックス 25"/>
            <p:cNvSpPr txBox="1"/>
            <p:nvPr/>
          </p:nvSpPr>
          <p:spPr>
            <a:xfrm>
              <a:off x="-83820" y="1563405"/>
              <a:ext cx="1965960" cy="840398"/>
            </a:xfrm>
            <a:prstGeom prst="rect">
              <a:avLst/>
            </a:prstGeom>
            <a:noFill/>
          </p:spPr>
          <p:txBody>
            <a:bodyPr wrap="square" rtlCol="0" anchor="ctr">
              <a:spAutoFit/>
            </a:bodyPr>
            <a:lstStyle/>
            <a:p>
              <a:pPr algn="ctr"/>
              <a:r>
                <a:rPr lang="en-US" altLang="ja-JP" b="1" dirty="0" smtClean="0">
                  <a:solidFill>
                    <a:srgbClr val="FFFF00"/>
                  </a:solidFill>
                  <a:latin typeface="Meiryo UI" panose="020B0604030504040204" pitchFamily="50" charset="-128"/>
                  <a:ea typeface="Meiryo UI" panose="020B0604030504040204" pitchFamily="50" charset="-128"/>
                </a:rPr>
                <a:t>3</a:t>
              </a:r>
              <a:r>
                <a:rPr lang="ja-JP" altLang="en-US" sz="1400" b="1" dirty="0" smtClean="0">
                  <a:solidFill>
                    <a:srgbClr val="FFFF00"/>
                  </a:solidFill>
                  <a:latin typeface="Meiryo UI" panose="020B0604030504040204" pitchFamily="50" charset="-128"/>
                  <a:ea typeface="Meiryo UI" panose="020B0604030504040204" pitchFamily="50" charset="-128"/>
                </a:rPr>
                <a:t>年固定金利</a:t>
              </a:r>
              <a:endParaRPr kumimoji="1" lang="en-US" altLang="ja-JP" sz="1600" b="1" dirty="0" smtClean="0">
                <a:solidFill>
                  <a:srgbClr val="FFFF00"/>
                </a:solidFill>
                <a:latin typeface="Meiryo UI" panose="020B0604030504040204" pitchFamily="50" charset="-128"/>
                <a:ea typeface="Meiryo UI" panose="020B0604030504040204" pitchFamily="50" charset="-128"/>
              </a:endParaRPr>
            </a:p>
            <a:p>
              <a:pPr algn="ctr"/>
              <a:r>
                <a:rPr lang="en-US" altLang="ja-JP" sz="1050" dirty="0" smtClean="0">
                  <a:solidFill>
                    <a:schemeClr val="bg1"/>
                  </a:solidFill>
                  <a:latin typeface="Meiryo UI" panose="020B0604030504040204" pitchFamily="50" charset="-128"/>
                  <a:ea typeface="Meiryo UI" panose="020B0604030504040204" pitchFamily="50" charset="-128"/>
                </a:rPr>
                <a:t>【</a:t>
              </a:r>
              <a:r>
                <a:rPr lang="ja-JP" altLang="en-US" sz="1050" dirty="0" smtClean="0">
                  <a:solidFill>
                    <a:schemeClr val="bg1"/>
                  </a:solidFill>
                  <a:latin typeface="Meiryo UI" panose="020B0604030504040204" pitchFamily="50" charset="-128"/>
                  <a:ea typeface="Meiryo UI" panose="020B0604030504040204" pitchFamily="50" charset="-128"/>
                </a:rPr>
                <a:t>店頭金利</a:t>
              </a:r>
              <a:r>
                <a:rPr lang="en-US" altLang="ja-JP" sz="1050" dirty="0" smtClean="0">
                  <a:solidFill>
                    <a:schemeClr val="bg1"/>
                  </a:solidFill>
                  <a:latin typeface="Meiryo UI" panose="020B0604030504040204" pitchFamily="50" charset="-128"/>
                  <a:ea typeface="Meiryo UI" panose="020B0604030504040204" pitchFamily="50" charset="-128"/>
                </a:rPr>
                <a:t>3.250</a:t>
              </a:r>
              <a:r>
                <a:rPr lang="ja-JP" altLang="en-US" sz="1050" dirty="0" smtClean="0">
                  <a:solidFill>
                    <a:schemeClr val="bg1"/>
                  </a:solidFill>
                  <a:latin typeface="Meiryo UI" panose="020B0604030504040204" pitchFamily="50" charset="-128"/>
                  <a:ea typeface="Meiryo UI" panose="020B0604030504040204" pitchFamily="50" charset="-128"/>
                </a:rPr>
                <a:t>％</a:t>
              </a:r>
              <a:r>
                <a:rPr lang="en-US" altLang="ja-JP" sz="1050" dirty="0" smtClean="0">
                  <a:solidFill>
                    <a:schemeClr val="bg1"/>
                  </a:solidFill>
                  <a:latin typeface="Meiryo UI" panose="020B0604030504040204" pitchFamily="50" charset="-128"/>
                  <a:ea typeface="Meiryo UI" panose="020B0604030504040204" pitchFamily="50" charset="-128"/>
                </a:rPr>
                <a:t>】</a:t>
              </a:r>
              <a:endParaRPr kumimoji="1" lang="ja-JP" altLang="en-US" sz="1050" dirty="0">
                <a:solidFill>
                  <a:schemeClr val="bg1"/>
                </a:solidFill>
                <a:latin typeface="Meiryo UI" panose="020B0604030504040204" pitchFamily="50" charset="-128"/>
                <a:ea typeface="Meiryo UI" panose="020B0604030504040204" pitchFamily="50" charset="-128"/>
              </a:endParaRPr>
            </a:p>
          </p:txBody>
        </p:sp>
        <p:sp>
          <p:nvSpPr>
            <p:cNvPr id="27" name="角丸四角形 26"/>
            <p:cNvSpPr/>
            <p:nvPr/>
          </p:nvSpPr>
          <p:spPr>
            <a:xfrm>
              <a:off x="1737360" y="1551438"/>
              <a:ext cx="2484120" cy="8260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FF0000"/>
                  </a:solidFill>
                  <a:latin typeface="Meiryo UI" panose="020B0604030504040204" pitchFamily="50" charset="-128"/>
                  <a:ea typeface="Meiryo UI" panose="020B0604030504040204" pitchFamily="50" charset="-128"/>
                </a:rPr>
                <a:t>年</a:t>
              </a:r>
              <a:r>
                <a:rPr lang="en-US" altLang="ja-JP" sz="3200" b="1" dirty="0" smtClean="0">
                  <a:solidFill>
                    <a:srgbClr val="FF0000"/>
                  </a:solidFill>
                  <a:latin typeface="Meiryo UI" panose="020B0604030504040204" pitchFamily="50" charset="-128"/>
                  <a:ea typeface="Meiryo UI" panose="020B0604030504040204" pitchFamily="50" charset="-128"/>
                </a:rPr>
                <a:t>1.20</a:t>
              </a:r>
              <a:r>
                <a:rPr lang="ja-JP" altLang="en-US" sz="2000" dirty="0" smtClean="0">
                  <a:solidFill>
                    <a:srgbClr val="FF0000"/>
                  </a:solidFill>
                  <a:latin typeface="Meiryo UI" panose="020B0604030504040204" pitchFamily="50" charset="-128"/>
                  <a:ea typeface="Meiryo UI" panose="020B0604030504040204" pitchFamily="50" charset="-128"/>
                </a:rPr>
                <a:t>％</a:t>
              </a:r>
              <a:endParaRPr lang="ja-JP" altLang="en-US" sz="3200" dirty="0">
                <a:solidFill>
                  <a:srgbClr val="FF0000"/>
                </a:solidFill>
                <a:latin typeface="Meiryo UI" panose="020B0604030504040204" pitchFamily="50" charset="-128"/>
                <a:ea typeface="Meiryo UI" panose="020B0604030504040204" pitchFamily="50" charset="-128"/>
              </a:endParaRPr>
            </a:p>
          </p:txBody>
        </p:sp>
        <p:sp>
          <p:nvSpPr>
            <p:cNvPr id="28" name="角丸四角形 27"/>
            <p:cNvSpPr/>
            <p:nvPr/>
          </p:nvSpPr>
          <p:spPr>
            <a:xfrm>
              <a:off x="4375958" y="1559570"/>
              <a:ext cx="2346960" cy="82600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bg1"/>
                  </a:solidFill>
                  <a:latin typeface="Meiryo UI" panose="020B0604030504040204" pitchFamily="50" charset="-128"/>
                  <a:ea typeface="Meiryo UI" panose="020B0604030504040204" pitchFamily="50" charset="-128"/>
                </a:rPr>
                <a:t>固定期間終了後</a:t>
              </a:r>
              <a:r>
                <a:rPr lang="ja-JP" altLang="en-US" sz="1100" dirty="0" smtClean="0">
                  <a:solidFill>
                    <a:schemeClr val="bg1"/>
                  </a:solidFill>
                  <a:latin typeface="Meiryo UI" panose="020B0604030504040204" pitchFamily="50" charset="-128"/>
                  <a:ea typeface="Meiryo UI" panose="020B0604030504040204" pitchFamily="50" charset="-128"/>
                </a:rPr>
                <a:t>、</a:t>
              </a:r>
              <a:endParaRPr lang="en-US" altLang="ja-JP" sz="1100" dirty="0" smtClean="0">
                <a:solidFill>
                  <a:schemeClr val="bg1"/>
                </a:solidFill>
                <a:latin typeface="Meiryo UI" panose="020B0604030504040204" pitchFamily="50" charset="-128"/>
                <a:ea typeface="Meiryo UI" panose="020B0604030504040204" pitchFamily="50" charset="-128"/>
              </a:endParaRPr>
            </a:p>
            <a:p>
              <a:pPr algn="ctr"/>
              <a:r>
                <a:rPr lang="ja-JP" altLang="en-US" sz="1100" dirty="0" smtClean="0">
                  <a:solidFill>
                    <a:schemeClr val="bg1"/>
                  </a:solidFill>
                  <a:latin typeface="Meiryo UI" panose="020B0604030504040204" pitchFamily="50" charset="-128"/>
                  <a:ea typeface="Meiryo UI" panose="020B0604030504040204" pitchFamily="50" charset="-128"/>
                </a:rPr>
                <a:t>その</a:t>
              </a:r>
              <a:r>
                <a:rPr lang="ja-JP" altLang="en-US" sz="1100" dirty="0">
                  <a:solidFill>
                    <a:schemeClr val="bg1"/>
                  </a:solidFill>
                  <a:latin typeface="Meiryo UI" panose="020B0604030504040204" pitchFamily="50" charset="-128"/>
                  <a:ea typeface="Meiryo UI" panose="020B0604030504040204" pitchFamily="50" charset="-128"/>
                </a:rPr>
                <a:t>時点の「店頭表示金利」から</a:t>
              </a:r>
              <a:endParaRPr lang="en-US" altLang="ja-JP" sz="1100" dirty="0">
                <a:solidFill>
                  <a:schemeClr val="bg1"/>
                </a:solidFill>
                <a:latin typeface="Meiryo UI" panose="020B0604030504040204" pitchFamily="50" charset="-128"/>
                <a:ea typeface="Meiryo UI" panose="020B0604030504040204" pitchFamily="50" charset="-128"/>
              </a:endParaRPr>
            </a:p>
            <a:p>
              <a:pPr algn="ctr"/>
              <a:r>
                <a:rPr lang="ja-JP" altLang="en-US" sz="1100" dirty="0">
                  <a:solidFill>
                    <a:schemeClr val="bg1"/>
                  </a:solidFill>
                  <a:latin typeface="Meiryo UI" panose="020B0604030504040204" pitchFamily="50" charset="-128"/>
                  <a:ea typeface="Meiryo UI" panose="020B0604030504040204" pitchFamily="50" charset="-128"/>
                </a:rPr>
                <a:t>年▲</a:t>
              </a:r>
              <a:r>
                <a:rPr lang="en-US" altLang="ja-JP" sz="1100" dirty="0">
                  <a:solidFill>
                    <a:schemeClr val="bg1"/>
                  </a:solidFill>
                  <a:latin typeface="Meiryo UI" panose="020B0604030504040204" pitchFamily="50" charset="-128"/>
                  <a:ea typeface="Meiryo UI" panose="020B0604030504040204" pitchFamily="50" charset="-128"/>
                </a:rPr>
                <a:t>1.95</a:t>
              </a:r>
              <a:r>
                <a:rPr lang="ja-JP" altLang="en-US" sz="1100" dirty="0">
                  <a:solidFill>
                    <a:schemeClr val="bg1"/>
                  </a:solidFill>
                  <a:latin typeface="Meiryo UI" panose="020B0604030504040204" pitchFamily="50" charset="-128"/>
                  <a:ea typeface="Meiryo UI" panose="020B0604030504040204" pitchFamily="50" charset="-128"/>
                </a:rPr>
                <a:t>％</a:t>
              </a:r>
            </a:p>
          </p:txBody>
        </p:sp>
      </p:grpSp>
      <p:sp>
        <p:nvSpPr>
          <p:cNvPr id="29" name="テキスト ボックス 2"/>
          <p:cNvSpPr txBox="1"/>
          <p:nvPr/>
        </p:nvSpPr>
        <p:spPr>
          <a:xfrm>
            <a:off x="-10173" y="208773"/>
            <a:ext cx="6876000" cy="772006"/>
          </a:xfrm>
          <a:prstGeom prst="rect">
            <a:avLst/>
          </a:prstGeom>
          <a:solidFill>
            <a:schemeClr val="accent5">
              <a:lumMod val="50000"/>
            </a:schemeClr>
          </a:solidFill>
          <a:ln>
            <a:solidFill>
              <a:srgbClr val="203864"/>
            </a:solidFill>
          </a:ln>
        </p:spPr>
        <p:style>
          <a:lnRef idx="3">
            <a:schemeClr val="lt1"/>
          </a:lnRef>
          <a:fillRef idx="1">
            <a:schemeClr val="accent2"/>
          </a:fillRef>
          <a:effectRef idx="1">
            <a:schemeClr val="accent2"/>
          </a:effectRef>
          <a:fontRef idx="minor">
            <a:schemeClr val="lt1"/>
          </a:fontRef>
        </p:style>
        <p:txBody>
          <a:bodyPr rot="0" spcFirstLastPara="0" vert="horz" wrap="square" lIns="74295" tIns="8890" rIns="74295" bIns="8890" numCol="1" spcCol="0" rtlCol="0" fromWordArt="0" anchor="t" anchorCtr="0" forceAA="0" compatLnSpc="1">
            <a:prstTxWarp prst="textNoShape">
              <a:avLst/>
            </a:prstTxWarp>
            <a:spAutoFit/>
          </a:bodyPr>
          <a:lstStyle/>
          <a:p>
            <a:pPr algn="ctr"/>
            <a:r>
              <a:rPr lang="en-US" altLang="ja-JP" sz="4900" b="1" kern="100" dirty="0" smtClean="0">
                <a:solidFill>
                  <a:schemeClr val="bg1"/>
                </a:solidFill>
                <a:effectLst>
                  <a:outerShdw blurRad="38100" dist="19050" dir="2700000" algn="tl">
                    <a:schemeClr val="dk1">
                      <a:alpha val="40000"/>
                    </a:schemeClr>
                  </a:outerShdw>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JA</a:t>
            </a:r>
            <a:r>
              <a:rPr lang="ja-JP" altLang="en-US" sz="4900" b="1" kern="100" dirty="0" smtClean="0">
                <a:solidFill>
                  <a:schemeClr val="bg1"/>
                </a:solidFill>
                <a:effectLst>
                  <a:outerShdw blurRad="38100" dist="19050" dir="2700000" algn="tl">
                    <a:schemeClr val="dk1">
                      <a:alpha val="40000"/>
                    </a:schemeClr>
                  </a:outerShdw>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住宅ローン</a:t>
            </a:r>
            <a:endParaRPr lang="ja-JP" altLang="en-US" sz="4900" b="1"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8" name="正方形/長方形 7"/>
          <p:cNvSpPr/>
          <p:nvPr/>
        </p:nvSpPr>
        <p:spPr>
          <a:xfrm>
            <a:off x="212067" y="4842271"/>
            <a:ext cx="6408420" cy="766731"/>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rgbClr val="002060"/>
                </a:solidFill>
                <a:latin typeface="Meiryo UI" panose="020B0604030504040204" pitchFamily="50" charset="-128"/>
                <a:ea typeface="Meiryo UI" panose="020B0604030504040204" pitchFamily="50" charset="-128"/>
              </a:rPr>
              <a:t>【</a:t>
            </a:r>
            <a:r>
              <a:rPr kumimoji="1" lang="ja-JP" altLang="en-US" sz="1000" dirty="0" smtClean="0">
                <a:solidFill>
                  <a:srgbClr val="002060"/>
                </a:solidFill>
                <a:latin typeface="Meiryo UI" panose="020B0604030504040204" pitchFamily="50" charset="-128"/>
                <a:ea typeface="Meiryo UI" panose="020B0604030504040204" pitchFamily="50" charset="-128"/>
              </a:rPr>
              <a:t>金利軽減条件</a:t>
            </a:r>
            <a:r>
              <a:rPr kumimoji="1" lang="en-US" altLang="ja-JP" sz="1000" dirty="0" smtClean="0">
                <a:solidFill>
                  <a:srgbClr val="002060"/>
                </a:solidFill>
                <a:latin typeface="Meiryo UI" panose="020B0604030504040204" pitchFamily="50" charset="-128"/>
                <a:ea typeface="Meiryo UI" panose="020B0604030504040204" pitchFamily="50" charset="-128"/>
              </a:rPr>
              <a:t>】</a:t>
            </a:r>
          </a:p>
          <a:p>
            <a:r>
              <a:rPr lang="ja-JP" altLang="en-US" sz="1000" dirty="0" smtClean="0">
                <a:solidFill>
                  <a:srgbClr val="002060"/>
                </a:solidFill>
                <a:latin typeface="Meiryo UI" panose="020B0604030504040204" pitchFamily="50" charset="-128"/>
                <a:ea typeface="Meiryo UI" panose="020B0604030504040204" pitchFamily="50" charset="-128"/>
              </a:rPr>
              <a:t>当</a:t>
            </a:r>
            <a:r>
              <a:rPr lang="en-US" altLang="ja-JP" sz="1000" dirty="0" smtClean="0">
                <a:solidFill>
                  <a:srgbClr val="002060"/>
                </a:solidFill>
                <a:latin typeface="Meiryo UI" panose="020B0604030504040204" pitchFamily="50" charset="-128"/>
                <a:ea typeface="Meiryo UI" panose="020B0604030504040204" pitchFamily="50" charset="-128"/>
              </a:rPr>
              <a:t>JA</a:t>
            </a:r>
            <a:r>
              <a:rPr lang="ja-JP" altLang="en-US" sz="1000" dirty="0" err="1" smtClean="0">
                <a:solidFill>
                  <a:srgbClr val="002060"/>
                </a:solidFill>
                <a:latin typeface="Meiryo UI" panose="020B0604030504040204" pitchFamily="50" charset="-128"/>
                <a:ea typeface="Meiryo UI" panose="020B0604030504040204" pitchFamily="50" charset="-128"/>
              </a:rPr>
              <a:t>にて</a:t>
            </a:r>
            <a:r>
              <a:rPr lang="ja-JP" altLang="en-US" sz="1000" dirty="0" smtClean="0">
                <a:solidFill>
                  <a:srgbClr val="002060"/>
                </a:solidFill>
                <a:latin typeface="Meiryo UI" panose="020B0604030504040204" pitchFamily="50" charset="-128"/>
                <a:ea typeface="Meiryo UI" panose="020B0604030504040204" pitchFamily="50" charset="-128"/>
              </a:rPr>
              <a:t>以下の①</a:t>
            </a:r>
            <a:r>
              <a:rPr lang="en-US" altLang="ja-JP" sz="1000" dirty="0" smtClean="0">
                <a:solidFill>
                  <a:srgbClr val="002060"/>
                </a:solidFill>
                <a:latin typeface="Meiryo UI" panose="020B0604030504040204" pitchFamily="50" charset="-128"/>
                <a:ea typeface="Meiryo UI" panose="020B0604030504040204" pitchFamily="50" charset="-128"/>
              </a:rPr>
              <a:t>~</a:t>
            </a:r>
            <a:r>
              <a:rPr lang="ja-JP" altLang="en-US" sz="1000" dirty="0" smtClean="0">
                <a:solidFill>
                  <a:srgbClr val="002060"/>
                </a:solidFill>
                <a:latin typeface="Meiryo UI" panose="020B0604030504040204" pitchFamily="50" charset="-128"/>
                <a:ea typeface="Meiryo UI" panose="020B0604030504040204" pitchFamily="50" charset="-128"/>
              </a:rPr>
              <a:t>⑦のお取引のうち２項目以上をご利用中または今後ご利用いただけるお客様</a:t>
            </a:r>
            <a:endParaRPr lang="en-US" altLang="ja-JP" sz="1000" dirty="0" smtClean="0">
              <a:solidFill>
                <a:srgbClr val="002060"/>
              </a:solidFill>
              <a:latin typeface="Meiryo UI" panose="020B0604030504040204" pitchFamily="50" charset="-128"/>
              <a:ea typeface="Meiryo UI" panose="020B0604030504040204" pitchFamily="50" charset="-128"/>
            </a:endParaRPr>
          </a:p>
          <a:p>
            <a:r>
              <a:rPr kumimoji="1" lang="ja-JP" altLang="en-US" sz="1000" dirty="0" smtClean="0">
                <a:solidFill>
                  <a:srgbClr val="002060"/>
                </a:solidFill>
                <a:latin typeface="Meiryo UI" panose="020B0604030504040204" pitchFamily="50" charset="-128"/>
                <a:ea typeface="Meiryo UI" panose="020B0604030504040204" pitchFamily="50" charset="-128"/>
              </a:rPr>
              <a:t>①給与振込（</a:t>
            </a:r>
            <a:r>
              <a:rPr kumimoji="1" lang="en-US" altLang="ja-JP" sz="1000" dirty="0" smtClean="0">
                <a:solidFill>
                  <a:srgbClr val="002060"/>
                </a:solidFill>
                <a:latin typeface="Meiryo UI" panose="020B0604030504040204" pitchFamily="50" charset="-128"/>
                <a:ea typeface="Meiryo UI" panose="020B0604030504040204" pitchFamily="50" charset="-128"/>
              </a:rPr>
              <a:t>5</a:t>
            </a:r>
            <a:r>
              <a:rPr kumimoji="1" lang="ja-JP" altLang="en-US" sz="1000" dirty="0" smtClean="0">
                <a:solidFill>
                  <a:srgbClr val="002060"/>
                </a:solidFill>
                <a:latin typeface="Meiryo UI" panose="020B0604030504040204" pitchFamily="50" charset="-128"/>
                <a:ea typeface="Meiryo UI" panose="020B0604030504040204" pitchFamily="50" charset="-128"/>
              </a:rPr>
              <a:t>万円以上）または販売代金入金　②</a:t>
            </a:r>
            <a:r>
              <a:rPr kumimoji="1" lang="en-US" altLang="ja-JP" sz="1000" dirty="0" smtClean="0">
                <a:solidFill>
                  <a:srgbClr val="002060"/>
                </a:solidFill>
                <a:latin typeface="Meiryo UI" panose="020B0604030504040204" pitchFamily="50" charset="-128"/>
                <a:ea typeface="Meiryo UI" panose="020B0604030504040204" pitchFamily="50" charset="-128"/>
              </a:rPr>
              <a:t>JA</a:t>
            </a:r>
            <a:r>
              <a:rPr kumimoji="1" lang="ja-JP" altLang="en-US" sz="1000" dirty="0" smtClean="0">
                <a:solidFill>
                  <a:srgbClr val="002060"/>
                </a:solidFill>
                <a:latin typeface="Meiryo UI" panose="020B0604030504040204" pitchFamily="50" charset="-128"/>
                <a:ea typeface="Meiryo UI" panose="020B0604030504040204" pitchFamily="50" charset="-128"/>
              </a:rPr>
              <a:t>カード契約　③</a:t>
            </a:r>
            <a:r>
              <a:rPr kumimoji="1" lang="en-US" altLang="ja-JP" sz="1000" dirty="0" smtClean="0">
                <a:solidFill>
                  <a:srgbClr val="002060"/>
                </a:solidFill>
                <a:latin typeface="Meiryo UI" panose="020B0604030504040204" pitchFamily="50" charset="-128"/>
                <a:ea typeface="Meiryo UI" panose="020B0604030504040204" pitchFamily="50" charset="-128"/>
              </a:rPr>
              <a:t>JA</a:t>
            </a:r>
            <a:r>
              <a:rPr kumimoji="1" lang="ja-JP" altLang="en-US" sz="1000" dirty="0" smtClean="0">
                <a:solidFill>
                  <a:srgbClr val="002060"/>
                </a:solidFill>
                <a:latin typeface="Meiryo UI" panose="020B0604030504040204" pitchFamily="50" charset="-128"/>
                <a:ea typeface="Meiryo UI" panose="020B0604030504040204" pitchFamily="50" charset="-128"/>
              </a:rPr>
              <a:t>カードローン契約　④個人向けネットバンク登録　⑤</a:t>
            </a:r>
            <a:r>
              <a:rPr lang="en-US" altLang="ja-JP" sz="1000" dirty="0" err="1" smtClean="0">
                <a:solidFill>
                  <a:srgbClr val="002060"/>
                </a:solidFill>
                <a:latin typeface="Meiryo UI" panose="020B0604030504040204" pitchFamily="50" charset="-128"/>
                <a:ea typeface="Meiryo UI" panose="020B0604030504040204" pitchFamily="50" charset="-128"/>
              </a:rPr>
              <a:t>iDeCо</a:t>
            </a:r>
            <a:r>
              <a:rPr lang="ja-JP" altLang="en-US" sz="1000" dirty="0" smtClean="0">
                <a:solidFill>
                  <a:srgbClr val="002060"/>
                </a:solidFill>
                <a:latin typeface="Meiryo UI" panose="020B0604030504040204" pitchFamily="50" charset="-128"/>
                <a:ea typeface="Meiryo UI" panose="020B0604030504040204" pitchFamily="50" charset="-128"/>
              </a:rPr>
              <a:t>（みずほプラン）加入　⑥公共料金（電気・ガス・水道・電話・</a:t>
            </a:r>
            <a:r>
              <a:rPr lang="en-US" altLang="ja-JP" sz="1000" dirty="0" smtClean="0">
                <a:solidFill>
                  <a:srgbClr val="002060"/>
                </a:solidFill>
                <a:latin typeface="Meiryo UI" panose="020B0604030504040204" pitchFamily="50" charset="-128"/>
                <a:ea typeface="Meiryo UI" panose="020B0604030504040204" pitchFamily="50" charset="-128"/>
              </a:rPr>
              <a:t>NHK)</a:t>
            </a:r>
            <a:r>
              <a:rPr lang="ja-JP" altLang="en-US" sz="1000" dirty="0" smtClean="0">
                <a:solidFill>
                  <a:srgbClr val="002060"/>
                </a:solidFill>
                <a:latin typeface="Meiryo UI" panose="020B0604030504040204" pitchFamily="50" charset="-128"/>
                <a:ea typeface="Meiryo UI" panose="020B0604030504040204" pitchFamily="50" charset="-128"/>
              </a:rPr>
              <a:t>の口座振替のうち</a:t>
            </a:r>
            <a:r>
              <a:rPr lang="en-US" altLang="ja-JP" sz="1000" dirty="0" smtClean="0">
                <a:solidFill>
                  <a:srgbClr val="002060"/>
                </a:solidFill>
                <a:latin typeface="Meiryo UI" panose="020B0604030504040204" pitchFamily="50" charset="-128"/>
                <a:ea typeface="Meiryo UI" panose="020B0604030504040204" pitchFamily="50" charset="-128"/>
              </a:rPr>
              <a:t>1</a:t>
            </a:r>
            <a:r>
              <a:rPr lang="ja-JP" altLang="en-US" sz="1000" dirty="0" smtClean="0">
                <a:solidFill>
                  <a:srgbClr val="002060"/>
                </a:solidFill>
                <a:latin typeface="Meiryo UI" panose="020B0604030504040204" pitchFamily="50" charset="-128"/>
                <a:ea typeface="Meiryo UI" panose="020B0604030504040204" pitchFamily="50" charset="-128"/>
              </a:rPr>
              <a:t>つ以上</a:t>
            </a:r>
            <a:endParaRPr lang="en-US" altLang="ja-JP" sz="1000" dirty="0" smtClean="0">
              <a:solidFill>
                <a:srgbClr val="002060"/>
              </a:solidFill>
              <a:latin typeface="Meiryo UI" panose="020B0604030504040204" pitchFamily="50" charset="-128"/>
              <a:ea typeface="Meiryo UI" panose="020B0604030504040204" pitchFamily="50" charset="-128"/>
            </a:endParaRPr>
          </a:p>
          <a:p>
            <a:r>
              <a:rPr lang="ja-JP" altLang="en-US" sz="1000" dirty="0" smtClean="0">
                <a:solidFill>
                  <a:srgbClr val="002060"/>
                </a:solidFill>
                <a:latin typeface="Meiryo UI" panose="020B0604030504040204" pitchFamily="50" charset="-128"/>
                <a:ea typeface="Meiryo UI" panose="020B0604030504040204" pitchFamily="50" charset="-128"/>
              </a:rPr>
              <a:t>⑦その他</a:t>
            </a:r>
            <a:r>
              <a:rPr lang="en-US" altLang="ja-JP" sz="1000" dirty="0" smtClean="0">
                <a:solidFill>
                  <a:srgbClr val="002060"/>
                </a:solidFill>
                <a:latin typeface="Meiryo UI" panose="020B0604030504040204" pitchFamily="50" charset="-128"/>
                <a:ea typeface="Meiryo UI" panose="020B0604030504040204" pitchFamily="50" charset="-128"/>
              </a:rPr>
              <a:t>JA</a:t>
            </a:r>
            <a:r>
              <a:rPr lang="ja-JP" altLang="en-US" sz="1000" dirty="0" smtClean="0">
                <a:solidFill>
                  <a:srgbClr val="002060"/>
                </a:solidFill>
                <a:latin typeface="Meiryo UI" panose="020B0604030504040204" pitchFamily="50" charset="-128"/>
                <a:ea typeface="Meiryo UI" panose="020B0604030504040204" pitchFamily="50" charset="-128"/>
              </a:rPr>
              <a:t>所定の条件</a:t>
            </a:r>
            <a:endParaRPr kumimoji="1" lang="ja-JP" altLang="en-US" sz="1000" dirty="0">
              <a:solidFill>
                <a:srgbClr val="002060"/>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0" y="8360752"/>
            <a:ext cx="6868173" cy="4978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rgbClr val="002060"/>
                </a:solidFill>
              </a:rPr>
              <a:t>●適用金利につきましは、住宅ローン借入をお申込み（本申込）いただき、本申込の</a:t>
            </a:r>
            <a:r>
              <a:rPr lang="en-US" altLang="ja-JP" sz="900" dirty="0" smtClean="0">
                <a:solidFill>
                  <a:srgbClr val="002060"/>
                </a:solidFill>
              </a:rPr>
              <a:t>6</a:t>
            </a:r>
            <a:r>
              <a:rPr lang="ja-JP" altLang="en-US" sz="900" dirty="0">
                <a:solidFill>
                  <a:srgbClr val="002060"/>
                </a:solidFill>
              </a:rPr>
              <a:t>ヶ</a:t>
            </a:r>
            <a:r>
              <a:rPr lang="ja-JP" altLang="en-US" sz="900" dirty="0" smtClean="0">
                <a:solidFill>
                  <a:srgbClr val="002060"/>
                </a:solidFill>
              </a:rPr>
              <a:t>月後の月末までにお借入いただいた方に適用します。●適用金利は金融情勢等の変化により見直しをさせていただく場合があります。●ローン商品の詳しい内容については、店頭に説明書をご用意しております。また店頭にて返済額の試算を承っております。</a:t>
            </a:r>
            <a:endParaRPr kumimoji="1" lang="ja-JP" altLang="en-US" sz="900" dirty="0">
              <a:solidFill>
                <a:srgbClr val="002060"/>
              </a:solidFill>
            </a:endParaRPr>
          </a:p>
        </p:txBody>
      </p:sp>
      <p:pic>
        <p:nvPicPr>
          <p:cNvPr id="12" name="図 11"/>
          <p:cNvPicPr>
            <a:picLocks noChangeAspect="1"/>
          </p:cNvPicPr>
          <p:nvPr/>
        </p:nvPicPr>
        <p:blipFill>
          <a:blip r:embed="rId2"/>
          <a:stretch>
            <a:fillRect/>
          </a:stretch>
        </p:blipFill>
        <p:spPr>
          <a:xfrm>
            <a:off x="1882140" y="6139921"/>
            <a:ext cx="4117223" cy="1372408"/>
          </a:xfrm>
          <a:prstGeom prst="rect">
            <a:avLst/>
          </a:prstGeom>
        </p:spPr>
      </p:pic>
      <p:sp>
        <p:nvSpPr>
          <p:cNvPr id="33" name="角丸四角形 32"/>
          <p:cNvSpPr/>
          <p:nvPr/>
        </p:nvSpPr>
        <p:spPr>
          <a:xfrm>
            <a:off x="600710" y="7329395"/>
            <a:ext cx="5732780" cy="5653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rgbClr val="FF0000"/>
                </a:solidFill>
                <a:latin typeface="Meiryo UI" panose="020B0604030504040204" pitchFamily="50" charset="-128"/>
                <a:ea typeface="Meiryo UI" panose="020B0604030504040204" pitchFamily="50" charset="-128"/>
              </a:rPr>
              <a:t>+</a:t>
            </a:r>
            <a:r>
              <a:rPr lang="ja-JP" altLang="en-US" sz="2400" dirty="0" smtClean="0">
                <a:solidFill>
                  <a:srgbClr val="FF0000"/>
                </a:solidFill>
                <a:latin typeface="Meiryo UI" panose="020B0604030504040204" pitchFamily="50" charset="-128"/>
                <a:ea typeface="Meiryo UI" panose="020B0604030504040204" pitchFamily="50" charset="-128"/>
              </a:rPr>
              <a:t>年</a:t>
            </a:r>
            <a:r>
              <a:rPr lang="en-US" altLang="ja-JP" sz="3600" b="1" dirty="0" smtClean="0">
                <a:solidFill>
                  <a:srgbClr val="FF0000"/>
                </a:solidFill>
                <a:latin typeface="Meiryo UI" panose="020B0604030504040204" pitchFamily="50" charset="-128"/>
                <a:ea typeface="Meiryo UI" panose="020B0604030504040204" pitchFamily="50" charset="-128"/>
              </a:rPr>
              <a:t>0.1</a:t>
            </a:r>
            <a:r>
              <a:rPr lang="ja-JP" altLang="en-US" sz="2400" dirty="0" smtClean="0">
                <a:solidFill>
                  <a:srgbClr val="FF0000"/>
                </a:solidFill>
                <a:latin typeface="Meiryo UI" panose="020B0604030504040204" pitchFamily="50" charset="-128"/>
                <a:ea typeface="Meiryo UI" panose="020B0604030504040204" pitchFamily="50" charset="-128"/>
              </a:rPr>
              <a:t>％上乗せで</a:t>
            </a:r>
            <a:r>
              <a:rPr lang="en-US" altLang="ja-JP" sz="2400" dirty="0" smtClean="0">
                <a:solidFill>
                  <a:srgbClr val="FF0000"/>
                </a:solidFill>
                <a:latin typeface="Meiryo UI" panose="020B0604030504040204" pitchFamily="50" charset="-128"/>
                <a:ea typeface="Meiryo UI" panose="020B0604030504040204" pitchFamily="50" charset="-128"/>
              </a:rPr>
              <a:t>OK</a:t>
            </a:r>
            <a:r>
              <a:rPr lang="ja-JP" altLang="en-US" sz="2400" dirty="0" smtClean="0">
                <a:solidFill>
                  <a:srgbClr val="FF0000"/>
                </a:solidFill>
                <a:latin typeface="Meiryo UI" panose="020B0604030504040204" pitchFamily="50" charset="-128"/>
                <a:ea typeface="Meiryo UI" panose="020B0604030504040204" pitchFamily="50" charset="-128"/>
              </a:rPr>
              <a:t>！</a:t>
            </a:r>
            <a:endParaRPr lang="ja-JP" altLang="en-US" sz="3600" dirty="0">
              <a:solidFill>
                <a:srgbClr val="FF0000"/>
              </a:solidFill>
              <a:latin typeface="Meiryo UI" panose="020B0604030504040204" pitchFamily="50" charset="-128"/>
              <a:ea typeface="Meiryo UI" panose="020B0604030504040204" pitchFamily="50" charset="-128"/>
            </a:endParaRPr>
          </a:p>
        </p:txBody>
      </p:sp>
      <p:sp>
        <p:nvSpPr>
          <p:cNvPr id="34" name="角丸四角形 33"/>
          <p:cNvSpPr/>
          <p:nvPr/>
        </p:nvSpPr>
        <p:spPr>
          <a:xfrm>
            <a:off x="506244" y="6236545"/>
            <a:ext cx="1292905" cy="314960"/>
          </a:xfrm>
          <a:prstGeom prst="roundRect">
            <a:avLst/>
          </a:prstGeom>
          <a:solidFill>
            <a:srgbClr val="0DA543"/>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がん</a:t>
            </a:r>
            <a:endParaRPr kumimoji="1" lang="ja-JP" altLang="en-US" b="1" dirty="0">
              <a:latin typeface="Meiryo UI" panose="020B0604030504040204" pitchFamily="50" charset="-128"/>
              <a:ea typeface="Meiryo UI" panose="020B0604030504040204" pitchFamily="50" charset="-128"/>
            </a:endParaRPr>
          </a:p>
        </p:txBody>
      </p:sp>
      <p:sp>
        <p:nvSpPr>
          <p:cNvPr id="35" name="角丸四角形 34"/>
          <p:cNvSpPr/>
          <p:nvPr/>
        </p:nvSpPr>
        <p:spPr>
          <a:xfrm>
            <a:off x="506244" y="6579149"/>
            <a:ext cx="1292905" cy="574037"/>
          </a:xfrm>
          <a:prstGeom prst="roundRect">
            <a:avLst/>
          </a:prstGeom>
          <a:solidFill>
            <a:srgbClr val="0DA543"/>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急性</a:t>
            </a:r>
            <a:endParaRPr lang="en-US" altLang="ja-JP" b="1" dirty="0" smtClean="0">
              <a:latin typeface="Meiryo UI" panose="020B0604030504040204" pitchFamily="50" charset="-128"/>
              <a:ea typeface="Meiryo UI" panose="020B0604030504040204" pitchFamily="50" charset="-128"/>
            </a:endParaRPr>
          </a:p>
          <a:p>
            <a:pPr algn="ctr"/>
            <a:r>
              <a:rPr lang="ja-JP" altLang="en-US" b="1" dirty="0" smtClean="0">
                <a:latin typeface="Meiryo UI" panose="020B0604030504040204" pitchFamily="50" charset="-128"/>
                <a:ea typeface="Meiryo UI" panose="020B0604030504040204" pitchFamily="50" charset="-128"/>
              </a:rPr>
              <a:t>心筋梗塞</a:t>
            </a:r>
            <a:endParaRPr kumimoji="1" lang="ja-JP" altLang="en-US" b="1" dirty="0">
              <a:latin typeface="Meiryo UI" panose="020B0604030504040204" pitchFamily="50" charset="-128"/>
              <a:ea typeface="Meiryo UI" panose="020B0604030504040204" pitchFamily="50" charset="-128"/>
            </a:endParaRPr>
          </a:p>
        </p:txBody>
      </p:sp>
      <p:sp>
        <p:nvSpPr>
          <p:cNvPr id="36" name="角丸四角形 35"/>
          <p:cNvSpPr/>
          <p:nvPr/>
        </p:nvSpPr>
        <p:spPr>
          <a:xfrm>
            <a:off x="506244" y="7206811"/>
            <a:ext cx="1292905" cy="314960"/>
          </a:xfrm>
          <a:prstGeom prst="roundRect">
            <a:avLst/>
          </a:prstGeom>
          <a:solidFill>
            <a:srgbClr val="0DA543"/>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脳卒中</a:t>
            </a:r>
            <a:endParaRPr kumimoji="1" lang="ja-JP" altLang="en-US" b="1" dirty="0">
              <a:latin typeface="Meiryo UI" panose="020B0604030504040204" pitchFamily="50" charset="-128"/>
              <a:ea typeface="Meiryo UI" panose="020B0604030504040204" pitchFamily="50" charset="-128"/>
            </a:endParaRPr>
          </a:p>
        </p:txBody>
      </p:sp>
      <p:sp>
        <p:nvSpPr>
          <p:cNvPr id="40" name="角丸四角形 39"/>
          <p:cNvSpPr/>
          <p:nvPr/>
        </p:nvSpPr>
        <p:spPr>
          <a:xfrm>
            <a:off x="0" y="5621748"/>
            <a:ext cx="5732780" cy="4773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FF0000"/>
                </a:solidFill>
                <a:latin typeface="Meiryo UI" panose="020B0604030504040204" pitchFamily="50" charset="-128"/>
                <a:ea typeface="Meiryo UI" panose="020B0604030504040204" pitchFamily="50" charset="-128"/>
              </a:rPr>
              <a:t>死亡・後遺障害に加えて３つのリスクを保障</a:t>
            </a:r>
            <a:endParaRPr lang="en-US" altLang="ja-JP" sz="2000" dirty="0" smtClean="0">
              <a:solidFill>
                <a:srgbClr val="FF0000"/>
              </a:solidFill>
              <a:latin typeface="Meiryo UI" panose="020B0604030504040204" pitchFamily="50" charset="-128"/>
              <a:ea typeface="Meiryo UI" panose="020B0604030504040204" pitchFamily="50" charset="-128"/>
            </a:endParaRPr>
          </a:p>
          <a:p>
            <a:pPr algn="ctr"/>
            <a:r>
              <a:rPr lang="ja-JP" altLang="en-US" sz="1400" dirty="0" smtClean="0">
                <a:solidFill>
                  <a:srgbClr val="FF0000"/>
                </a:solidFill>
                <a:latin typeface="Meiryo UI" panose="020B0604030504040204" pitchFamily="50" charset="-128"/>
                <a:ea typeface="Meiryo UI" panose="020B0604030504040204" pitchFamily="50" charset="-128"/>
              </a:rPr>
              <a:t>三大疾病により、所定の状態と診断されたら住宅ローン残高が</a:t>
            </a:r>
            <a:r>
              <a:rPr lang="en-US" altLang="ja-JP" sz="1400" dirty="0" smtClean="0">
                <a:solidFill>
                  <a:srgbClr val="FF0000"/>
                </a:solidFill>
                <a:latin typeface="Meiryo UI" panose="020B0604030504040204" pitchFamily="50" charset="-128"/>
                <a:ea typeface="Meiryo UI" panose="020B0604030504040204" pitchFamily="50" charset="-128"/>
              </a:rPr>
              <a:t>0</a:t>
            </a:r>
            <a:r>
              <a:rPr lang="ja-JP" altLang="en-US" sz="1400" dirty="0" smtClean="0">
                <a:solidFill>
                  <a:srgbClr val="FF0000"/>
                </a:solidFill>
                <a:latin typeface="Meiryo UI" panose="020B0604030504040204" pitchFamily="50" charset="-128"/>
                <a:ea typeface="Meiryo UI" panose="020B0604030504040204" pitchFamily="50" charset="-128"/>
              </a:rPr>
              <a:t>円に。</a:t>
            </a:r>
            <a:endParaRPr lang="en-US" altLang="ja-JP" sz="2000" dirty="0" smtClean="0">
              <a:solidFill>
                <a:srgbClr val="FF0000"/>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2045" y="7876710"/>
            <a:ext cx="6868173" cy="1822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smtClean="0">
                <a:solidFill>
                  <a:srgbClr val="002060"/>
                </a:solidFill>
              </a:rPr>
              <a:t>※</a:t>
            </a:r>
            <a:r>
              <a:rPr lang="ja-JP" altLang="en-US" sz="900" dirty="0" smtClean="0">
                <a:solidFill>
                  <a:srgbClr val="002060"/>
                </a:solidFill>
              </a:rPr>
              <a:t>三大疾病保障特約にご加入できる年齢は</a:t>
            </a:r>
            <a:r>
              <a:rPr lang="en-US" altLang="ja-JP" sz="900" dirty="0" smtClean="0">
                <a:solidFill>
                  <a:srgbClr val="002060"/>
                </a:solidFill>
              </a:rPr>
              <a:t>50</a:t>
            </a:r>
            <a:r>
              <a:rPr lang="ja-JP" altLang="en-US" sz="900" dirty="0" smtClean="0">
                <a:solidFill>
                  <a:srgbClr val="002060"/>
                </a:solidFill>
              </a:rPr>
              <a:t>歳までとなり、</a:t>
            </a:r>
            <a:r>
              <a:rPr lang="en-US" altLang="ja-JP" sz="900" dirty="0" smtClean="0">
                <a:solidFill>
                  <a:srgbClr val="002060"/>
                </a:solidFill>
              </a:rPr>
              <a:t>51</a:t>
            </a:r>
            <a:r>
              <a:rPr lang="ja-JP" altLang="en-US" sz="900" dirty="0" smtClean="0">
                <a:solidFill>
                  <a:srgbClr val="002060"/>
                </a:solidFill>
              </a:rPr>
              <a:t>歳以上の方は一般団信生命共済のみのご加入となります。</a:t>
            </a:r>
            <a:endParaRPr kumimoji="1" lang="ja-JP" altLang="en-US" sz="900" dirty="0">
              <a:solidFill>
                <a:srgbClr val="002060"/>
              </a:solidFill>
            </a:endParaRPr>
          </a:p>
        </p:txBody>
      </p:sp>
      <p:sp>
        <p:nvSpPr>
          <p:cNvPr id="38" name="正方形/長方形 37"/>
          <p:cNvSpPr/>
          <p:nvPr/>
        </p:nvSpPr>
        <p:spPr>
          <a:xfrm>
            <a:off x="144780" y="4627944"/>
            <a:ext cx="2549698" cy="241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smtClean="0">
                <a:solidFill>
                  <a:srgbClr val="002060"/>
                </a:solidFill>
                <a:latin typeface="Meiryo UI" panose="020B0604030504040204" pitchFamily="50" charset="-128"/>
                <a:ea typeface="Meiryo UI" panose="020B0604030504040204" pitchFamily="50" charset="-128"/>
              </a:rPr>
              <a:t>※</a:t>
            </a:r>
            <a:r>
              <a:rPr lang="ja-JP" altLang="en-US" sz="1000" dirty="0" smtClean="0">
                <a:solidFill>
                  <a:srgbClr val="002060"/>
                </a:solidFill>
                <a:latin typeface="Meiryo UI" panose="020B0604030504040204" pitchFamily="50" charset="-128"/>
                <a:ea typeface="Meiryo UI" panose="020B0604030504040204" pitchFamily="50" charset="-128"/>
              </a:rPr>
              <a:t>いずれの金利も保証料は含んでおりません。</a:t>
            </a:r>
            <a:endParaRPr kumimoji="1" lang="ja-JP" altLang="en-US" sz="1000" dirty="0">
              <a:solidFill>
                <a:srgbClr val="002060"/>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52044" y="8906575"/>
            <a:ext cx="6737376" cy="955171"/>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US" altLang="ja-JP" sz="800" dirty="0" smtClean="0">
              <a:solidFill>
                <a:srgbClr val="002060"/>
              </a:solidFill>
              <a:latin typeface="Meiryo UI" panose="020B0604030504040204" pitchFamily="50" charset="-128"/>
              <a:ea typeface="Meiryo UI" panose="020B0604030504040204" pitchFamily="50" charset="-128"/>
            </a:endParaRPr>
          </a:p>
          <a:p>
            <a:pPr algn="ctr"/>
            <a:r>
              <a:rPr lang="ja-JP" altLang="en-US" sz="2400" dirty="0" smtClean="0">
                <a:solidFill>
                  <a:srgbClr val="002060"/>
                </a:solidFill>
                <a:latin typeface="Meiryo UI" panose="020B0604030504040204" pitchFamily="50" charset="-128"/>
                <a:ea typeface="Meiryo UI" panose="020B0604030504040204" pitchFamily="50" charset="-128"/>
              </a:rPr>
              <a:t>梨北農業協同組合</a:t>
            </a:r>
            <a:endParaRPr lang="en-US" altLang="ja-JP" sz="2400" dirty="0" smtClean="0">
              <a:solidFill>
                <a:srgbClr val="002060"/>
              </a:solidFill>
              <a:latin typeface="Meiryo UI" panose="020B0604030504040204" pitchFamily="50" charset="-128"/>
              <a:ea typeface="Meiryo UI" panose="020B0604030504040204" pitchFamily="50" charset="-128"/>
            </a:endParaRPr>
          </a:p>
          <a:p>
            <a:endParaRPr lang="en-US" altLang="ja-JP" sz="1050" dirty="0" smtClean="0">
              <a:solidFill>
                <a:srgbClr val="002060"/>
              </a:solidFill>
              <a:latin typeface="Meiryo UI" panose="020B0604030504040204" pitchFamily="50" charset="-128"/>
              <a:ea typeface="Meiryo UI" panose="020B0604030504040204" pitchFamily="50" charset="-128"/>
            </a:endParaRPr>
          </a:p>
          <a:p>
            <a:pPr algn="ctr"/>
            <a:r>
              <a:rPr lang="ja-JP" altLang="en-US" sz="1050" dirty="0" smtClean="0">
                <a:solidFill>
                  <a:srgbClr val="002060"/>
                </a:solidFill>
                <a:latin typeface="Meiryo UI" panose="020B0604030504040204" pitchFamily="50" charset="-128"/>
                <a:ea typeface="Meiryo UI" panose="020B0604030504040204" pitchFamily="50" charset="-128"/>
              </a:rPr>
              <a:t>本　　　店</a:t>
            </a:r>
            <a:r>
              <a:rPr kumimoji="1" lang="ja-JP" altLang="en-US" sz="1050" dirty="0" smtClean="0">
                <a:solidFill>
                  <a:srgbClr val="002060"/>
                </a:solidFill>
                <a:latin typeface="Meiryo UI" panose="020B0604030504040204" pitchFamily="50" charset="-128"/>
                <a:ea typeface="Meiryo UI" panose="020B0604030504040204" pitchFamily="50" charset="-128"/>
              </a:rPr>
              <a:t>　</a:t>
            </a:r>
            <a:r>
              <a:rPr kumimoji="1" lang="en-US" altLang="ja-JP" sz="1050" dirty="0" smtClean="0">
                <a:solidFill>
                  <a:srgbClr val="002060"/>
                </a:solidFill>
                <a:latin typeface="Meiryo UI" panose="020B0604030504040204" pitchFamily="50" charset="-128"/>
                <a:ea typeface="Meiryo UI" panose="020B0604030504040204" pitchFamily="50" charset="-128"/>
              </a:rPr>
              <a:t>0551-23-0020</a:t>
            </a:r>
            <a:r>
              <a:rPr kumimoji="1" lang="ja-JP" altLang="en-US" sz="1050" dirty="0" smtClean="0">
                <a:solidFill>
                  <a:srgbClr val="002060"/>
                </a:solidFill>
                <a:latin typeface="Meiryo UI" panose="020B0604030504040204" pitchFamily="50" charset="-128"/>
                <a:ea typeface="Meiryo UI" panose="020B0604030504040204" pitchFamily="50" charset="-128"/>
              </a:rPr>
              <a:t>　　　</a:t>
            </a:r>
            <a:r>
              <a:rPr lang="ja-JP" altLang="en-US" sz="1050" dirty="0">
                <a:solidFill>
                  <a:srgbClr val="002060"/>
                </a:solidFill>
                <a:latin typeface="Meiryo UI" panose="020B0604030504040204" pitchFamily="50" charset="-128"/>
                <a:ea typeface="Meiryo UI" panose="020B0604030504040204" pitchFamily="50" charset="-128"/>
              </a:rPr>
              <a:t>韮崎支店　</a:t>
            </a:r>
            <a:r>
              <a:rPr lang="en-US" altLang="ja-JP" sz="1050" dirty="0" smtClean="0">
                <a:solidFill>
                  <a:srgbClr val="002060"/>
                </a:solidFill>
                <a:latin typeface="Meiryo UI" panose="020B0604030504040204" pitchFamily="50" charset="-128"/>
                <a:ea typeface="Meiryo UI" panose="020B0604030504040204" pitchFamily="50" charset="-128"/>
              </a:rPr>
              <a:t>0551-22-0396</a:t>
            </a:r>
            <a:endParaRPr kumimoji="1" lang="en-US" altLang="ja-JP" sz="1050" dirty="0" smtClean="0">
              <a:solidFill>
                <a:srgbClr val="002060"/>
              </a:solidFill>
              <a:latin typeface="Meiryo UI" panose="020B0604030504040204" pitchFamily="50" charset="-128"/>
              <a:ea typeface="Meiryo UI" panose="020B0604030504040204" pitchFamily="50" charset="-128"/>
            </a:endParaRPr>
          </a:p>
          <a:p>
            <a:pPr algn="ctr"/>
            <a:r>
              <a:rPr kumimoji="1" lang="ja-JP" altLang="en-US" sz="1050" dirty="0" smtClean="0">
                <a:solidFill>
                  <a:srgbClr val="002060"/>
                </a:solidFill>
                <a:latin typeface="Meiryo UI" panose="020B0604030504040204" pitchFamily="50" charset="-128"/>
                <a:ea typeface="Meiryo UI" panose="020B0604030504040204" pitchFamily="50" charset="-128"/>
              </a:rPr>
              <a:t>双葉支店　</a:t>
            </a:r>
            <a:r>
              <a:rPr kumimoji="1" lang="en-US" altLang="ja-JP" sz="1050" dirty="0" smtClean="0">
                <a:solidFill>
                  <a:srgbClr val="002060"/>
                </a:solidFill>
                <a:latin typeface="Meiryo UI" panose="020B0604030504040204" pitchFamily="50" charset="-128"/>
                <a:ea typeface="Meiryo UI" panose="020B0604030504040204" pitchFamily="50" charset="-128"/>
              </a:rPr>
              <a:t>0551-28-6111</a:t>
            </a:r>
            <a:r>
              <a:rPr kumimoji="1" lang="ja-JP" altLang="en-US" sz="1050" dirty="0" smtClean="0">
                <a:solidFill>
                  <a:srgbClr val="002060"/>
                </a:solidFill>
                <a:latin typeface="Meiryo UI" panose="020B0604030504040204" pitchFamily="50" charset="-128"/>
                <a:ea typeface="Meiryo UI" panose="020B0604030504040204" pitchFamily="50" charset="-128"/>
              </a:rPr>
              <a:t>　　　</a:t>
            </a:r>
            <a:r>
              <a:rPr lang="ja-JP" altLang="en-US" sz="1050" dirty="0">
                <a:solidFill>
                  <a:srgbClr val="002060"/>
                </a:solidFill>
                <a:latin typeface="Meiryo UI" panose="020B0604030504040204" pitchFamily="50" charset="-128"/>
                <a:ea typeface="Meiryo UI" panose="020B0604030504040204" pitchFamily="50" charset="-128"/>
              </a:rPr>
              <a:t>北杜支店　</a:t>
            </a:r>
            <a:r>
              <a:rPr lang="en-US" altLang="ja-JP" sz="1050" dirty="0" smtClean="0">
                <a:solidFill>
                  <a:srgbClr val="002060"/>
                </a:solidFill>
                <a:latin typeface="Meiryo UI" panose="020B0604030504040204" pitchFamily="50" charset="-128"/>
                <a:ea typeface="Meiryo UI" panose="020B0604030504040204" pitchFamily="50" charset="-128"/>
              </a:rPr>
              <a:t>0551-32-2061</a:t>
            </a:r>
            <a:endParaRPr kumimoji="1" lang="en-US" altLang="ja-JP" sz="1050" dirty="0" smtClean="0">
              <a:solidFill>
                <a:srgbClr val="002060"/>
              </a:solidFill>
              <a:latin typeface="Meiryo UI" panose="020B0604030504040204" pitchFamily="50" charset="-128"/>
              <a:ea typeface="Meiryo UI" panose="020B0604030504040204" pitchFamily="50" charset="-128"/>
            </a:endParaRPr>
          </a:p>
          <a:p>
            <a:endParaRPr kumimoji="1" lang="ja-JP" altLang="en-US" sz="105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2208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083713701"/>
              </p:ext>
            </p:extLst>
          </p:nvPr>
        </p:nvGraphicFramePr>
        <p:xfrm>
          <a:off x="11575" y="253151"/>
          <a:ext cx="6827520" cy="9118600"/>
        </p:xfrm>
        <a:graphic>
          <a:graphicData uri="http://schemas.openxmlformats.org/drawingml/2006/table">
            <a:tbl>
              <a:tblPr firstRow="1" bandRow="1">
                <a:tableStyleId>{5940675A-B579-460E-94D1-54222C63F5DA}</a:tableStyleId>
              </a:tblPr>
              <a:tblGrid>
                <a:gridCol w="543775">
                  <a:extLst>
                    <a:ext uri="{9D8B030D-6E8A-4147-A177-3AD203B41FA5}">
                      <a16:colId xmlns:a16="http://schemas.microsoft.com/office/drawing/2014/main" val="3003012047"/>
                    </a:ext>
                  </a:extLst>
                </a:gridCol>
                <a:gridCol w="1256749">
                  <a:extLst>
                    <a:ext uri="{9D8B030D-6E8A-4147-A177-3AD203B41FA5}">
                      <a16:colId xmlns:a16="http://schemas.microsoft.com/office/drawing/2014/main" val="3532108015"/>
                    </a:ext>
                  </a:extLst>
                </a:gridCol>
                <a:gridCol w="1256749">
                  <a:extLst>
                    <a:ext uri="{9D8B030D-6E8A-4147-A177-3AD203B41FA5}">
                      <a16:colId xmlns:a16="http://schemas.microsoft.com/office/drawing/2014/main" val="3213945401"/>
                    </a:ext>
                  </a:extLst>
                </a:gridCol>
                <a:gridCol w="1256749">
                  <a:extLst>
                    <a:ext uri="{9D8B030D-6E8A-4147-A177-3AD203B41FA5}">
                      <a16:colId xmlns:a16="http://schemas.microsoft.com/office/drawing/2014/main" val="1555781439"/>
                    </a:ext>
                  </a:extLst>
                </a:gridCol>
                <a:gridCol w="1256749">
                  <a:extLst>
                    <a:ext uri="{9D8B030D-6E8A-4147-A177-3AD203B41FA5}">
                      <a16:colId xmlns:a16="http://schemas.microsoft.com/office/drawing/2014/main" val="835657357"/>
                    </a:ext>
                  </a:extLst>
                </a:gridCol>
                <a:gridCol w="1256749">
                  <a:extLst>
                    <a:ext uri="{9D8B030D-6E8A-4147-A177-3AD203B41FA5}">
                      <a16:colId xmlns:a16="http://schemas.microsoft.com/office/drawing/2014/main" val="3893141039"/>
                    </a:ext>
                  </a:extLst>
                </a:gridCol>
              </a:tblGrid>
              <a:tr h="128684">
                <a:tc>
                  <a:txBody>
                    <a:bodyPr/>
                    <a:lstStyle/>
                    <a:p>
                      <a:pPr algn="ctr"/>
                      <a:endParaRPr kumimoji="1" lang="ja-JP" altLang="en-US" sz="7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gridSpan="3">
                  <a:txBody>
                    <a:bodyPr/>
                    <a:lstStyle/>
                    <a:p>
                      <a:pPr algn="ctr"/>
                      <a:r>
                        <a:rPr kumimoji="1" lang="ja-JP" altLang="en-US" sz="700" dirty="0" smtClean="0">
                          <a:latin typeface="Meiryo UI" panose="020B0604030504040204" pitchFamily="50" charset="-128"/>
                          <a:ea typeface="Meiryo UI" panose="020B0604030504040204" pitchFamily="50" charset="-128"/>
                        </a:rPr>
                        <a:t>基金協会保証型</a:t>
                      </a:r>
                      <a:endParaRPr kumimoji="1" lang="ja-JP" altLang="en-US" sz="7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hMerge="1">
                  <a:txBody>
                    <a:bodyPr/>
                    <a:lstStyle/>
                    <a:p>
                      <a:endParaRPr kumimoji="1" lang="ja-JP" altLang="en-US" sz="900" dirty="0"/>
                    </a:p>
                  </a:txBody>
                  <a:tcPr/>
                </a:tc>
                <a:tc hMerge="1">
                  <a:txBody>
                    <a:bodyPr/>
                    <a:lstStyle/>
                    <a:p>
                      <a:endParaRPr kumimoji="1" lang="ja-JP" altLang="en-US" sz="900" dirty="0"/>
                    </a:p>
                  </a:txBody>
                  <a:tcPr/>
                </a:tc>
                <a:tc gridSpan="2">
                  <a:txBody>
                    <a:bodyPr/>
                    <a:lstStyle/>
                    <a:p>
                      <a:pPr algn="ctr"/>
                      <a:r>
                        <a:rPr kumimoji="1" lang="en-US" altLang="ja-JP" sz="700" dirty="0" smtClean="0">
                          <a:latin typeface="Meiryo UI" panose="020B0604030504040204" pitchFamily="50" charset="-128"/>
                          <a:ea typeface="Meiryo UI" panose="020B0604030504040204" pitchFamily="50" charset="-128"/>
                        </a:rPr>
                        <a:t>KHL</a:t>
                      </a:r>
                      <a:r>
                        <a:rPr kumimoji="1" lang="ja-JP" altLang="en-US" sz="700" dirty="0" smtClean="0">
                          <a:latin typeface="Meiryo UI" panose="020B0604030504040204" pitchFamily="50" charset="-128"/>
                          <a:ea typeface="Meiryo UI" panose="020B0604030504040204" pitchFamily="50" charset="-128"/>
                        </a:rPr>
                        <a:t>保証型</a:t>
                      </a:r>
                      <a:endParaRPr kumimoji="1" lang="ja-JP" altLang="en-US" sz="700" dirty="0">
                        <a:latin typeface="Meiryo UI" panose="020B0604030504040204" pitchFamily="50" charset="-128"/>
                        <a:ea typeface="Meiryo UI" panose="020B0604030504040204" pitchFamily="50" charset="-128"/>
                      </a:endParaRPr>
                    </a:p>
                  </a:txBody>
                  <a:tcPr anchor="ctr">
                    <a:solidFill>
                      <a:schemeClr val="accent2">
                        <a:lumMod val="20000"/>
                        <a:lumOff val="80000"/>
                      </a:schemeClr>
                    </a:solidFill>
                  </a:tcPr>
                </a:tc>
                <a:tc hMerge="1">
                  <a:txBody>
                    <a:bodyPr/>
                    <a:lstStyle/>
                    <a:p>
                      <a:endParaRPr kumimoji="1" lang="ja-JP" altLang="en-US" sz="900" dirty="0"/>
                    </a:p>
                  </a:txBody>
                  <a:tcPr/>
                </a:tc>
                <a:extLst>
                  <a:ext uri="{0D108BD9-81ED-4DB2-BD59-A6C34878D82A}">
                    <a16:rowId xmlns:a16="http://schemas.microsoft.com/office/drawing/2014/main" val="168800519"/>
                  </a:ext>
                </a:extLst>
              </a:tr>
              <a:tr h="0">
                <a:tc>
                  <a:txBody>
                    <a:bodyPr/>
                    <a:lstStyle/>
                    <a:p>
                      <a:pPr algn="ctr"/>
                      <a:endParaRPr kumimoji="1" lang="ja-JP" altLang="en-US" sz="7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algn="ctr"/>
                      <a:r>
                        <a:rPr kumimoji="1" lang="ja-JP" altLang="en-US" sz="700" dirty="0" smtClean="0">
                          <a:latin typeface="Meiryo UI" panose="020B0604030504040204" pitchFamily="50" charset="-128"/>
                          <a:ea typeface="Meiryo UI" panose="020B0604030504040204" pitchFamily="50" charset="-128"/>
                        </a:rPr>
                        <a:t>一般型</a:t>
                      </a:r>
                      <a:endParaRPr kumimoji="1" lang="ja-JP" altLang="en-US" sz="7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algn="ctr"/>
                      <a:r>
                        <a:rPr kumimoji="1" lang="en-US" altLang="ja-JP" sz="700" dirty="0" smtClean="0">
                          <a:latin typeface="Meiryo UI" panose="020B0604030504040204" pitchFamily="50" charset="-128"/>
                          <a:ea typeface="Meiryo UI" panose="020B0604030504040204" pitchFamily="50" charset="-128"/>
                        </a:rPr>
                        <a:t>100%</a:t>
                      </a:r>
                      <a:r>
                        <a:rPr kumimoji="1" lang="ja-JP" altLang="en-US" sz="700" dirty="0" smtClean="0">
                          <a:latin typeface="Meiryo UI" panose="020B0604030504040204" pitchFamily="50" charset="-128"/>
                          <a:ea typeface="Meiryo UI" panose="020B0604030504040204" pitchFamily="50" charset="-128"/>
                        </a:rPr>
                        <a:t>応援型</a:t>
                      </a:r>
                      <a:endParaRPr kumimoji="1" lang="ja-JP" altLang="en-US" sz="7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algn="ctr"/>
                      <a:r>
                        <a:rPr kumimoji="1" lang="ja-JP" altLang="en-US" sz="700" dirty="0" smtClean="0">
                          <a:latin typeface="Meiryo UI" panose="020B0604030504040204" pitchFamily="50" charset="-128"/>
                          <a:ea typeface="Meiryo UI" panose="020B0604030504040204" pitchFamily="50" charset="-128"/>
                        </a:rPr>
                        <a:t>借換応援型</a:t>
                      </a:r>
                      <a:endParaRPr kumimoji="1" lang="ja-JP" altLang="en-US" sz="7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algn="ctr"/>
                      <a:r>
                        <a:rPr kumimoji="1" lang="ja-JP" altLang="en-US" sz="700" dirty="0" smtClean="0">
                          <a:latin typeface="Meiryo UI" panose="020B0604030504040204" pitchFamily="50" charset="-128"/>
                          <a:ea typeface="Meiryo UI" panose="020B0604030504040204" pitchFamily="50" charset="-128"/>
                        </a:rPr>
                        <a:t>新築・購入コース</a:t>
                      </a:r>
                      <a:endParaRPr kumimoji="1" lang="ja-JP" altLang="en-US" sz="700" dirty="0">
                        <a:latin typeface="Meiryo UI" panose="020B0604030504040204" pitchFamily="50" charset="-128"/>
                        <a:ea typeface="Meiryo UI" panose="020B0604030504040204" pitchFamily="50" charset="-128"/>
                      </a:endParaRPr>
                    </a:p>
                  </a:txBody>
                  <a:tcPr anchor="ctr">
                    <a:solidFill>
                      <a:schemeClr val="accent4">
                        <a:lumMod val="20000"/>
                        <a:lumOff val="80000"/>
                      </a:schemeClr>
                    </a:solidFill>
                  </a:tcPr>
                </a:tc>
                <a:tc>
                  <a:txBody>
                    <a:bodyPr/>
                    <a:lstStyle/>
                    <a:p>
                      <a:pPr algn="ctr"/>
                      <a:r>
                        <a:rPr kumimoji="1" lang="ja-JP" altLang="en-US" sz="700" dirty="0" smtClean="0">
                          <a:latin typeface="Meiryo UI" panose="020B0604030504040204" pitchFamily="50" charset="-128"/>
                          <a:ea typeface="Meiryo UI" panose="020B0604030504040204" pitchFamily="50" charset="-128"/>
                        </a:rPr>
                        <a:t>借換コース</a:t>
                      </a:r>
                      <a:endParaRPr kumimoji="1" lang="ja-JP" altLang="en-US" sz="700" dirty="0">
                        <a:latin typeface="Meiryo UI" panose="020B0604030504040204" pitchFamily="50" charset="-128"/>
                        <a:ea typeface="Meiryo UI" panose="020B0604030504040204" pitchFamily="50" charset="-128"/>
                      </a:endParaRPr>
                    </a:p>
                  </a:txBody>
                  <a:tcPr anchor="ctr">
                    <a:solidFill>
                      <a:schemeClr val="accent4">
                        <a:lumMod val="20000"/>
                        <a:lumOff val="80000"/>
                      </a:schemeClr>
                    </a:solidFill>
                  </a:tcPr>
                </a:tc>
                <a:extLst>
                  <a:ext uri="{0D108BD9-81ED-4DB2-BD59-A6C34878D82A}">
                    <a16:rowId xmlns:a16="http://schemas.microsoft.com/office/drawing/2014/main" val="4182978600"/>
                  </a:ext>
                </a:extLst>
              </a:tr>
              <a:tr h="370840">
                <a:tc rowSpan="2">
                  <a:txBody>
                    <a:bodyPr/>
                    <a:lstStyle/>
                    <a:p>
                      <a:pPr algn="ctr"/>
                      <a:r>
                        <a:rPr kumimoji="1" lang="ja-JP" altLang="en-US" sz="700" dirty="0" smtClean="0">
                          <a:latin typeface="Meiryo UI" panose="020B0604030504040204" pitchFamily="50" charset="-128"/>
                          <a:ea typeface="Meiryo UI" panose="020B0604030504040204" pitchFamily="50" charset="-128"/>
                        </a:rPr>
                        <a:t>お借入</a:t>
                      </a:r>
                      <a:endParaRPr kumimoji="1" lang="en-US" altLang="ja-JP" sz="700" dirty="0" smtClean="0">
                        <a:latin typeface="Meiryo UI" panose="020B0604030504040204" pitchFamily="50" charset="-128"/>
                        <a:ea typeface="Meiryo UI" panose="020B0604030504040204" pitchFamily="50" charset="-128"/>
                      </a:endParaRPr>
                    </a:p>
                    <a:p>
                      <a:pPr algn="ctr"/>
                      <a:r>
                        <a:rPr kumimoji="1" lang="ja-JP" altLang="en-US" sz="700" dirty="0" smtClean="0">
                          <a:latin typeface="Meiryo UI" panose="020B0604030504040204" pitchFamily="50" charset="-128"/>
                          <a:ea typeface="Meiryo UI" panose="020B0604030504040204" pitchFamily="50" charset="-128"/>
                        </a:rPr>
                        <a:t>金額</a:t>
                      </a:r>
                      <a:endParaRPr kumimoji="1" lang="ja-JP" altLang="en-US" sz="700" dirty="0">
                        <a:latin typeface="Meiryo UI" panose="020B0604030504040204" pitchFamily="50" charset="-128"/>
                        <a:ea typeface="Meiryo UI" panose="020B0604030504040204" pitchFamily="50" charset="-128"/>
                      </a:endParaRPr>
                    </a:p>
                  </a:txBody>
                  <a:tcPr>
                    <a:solidFill>
                      <a:schemeClr val="bg1">
                        <a:lumMod val="95000"/>
                      </a:schemeClr>
                    </a:solidFill>
                  </a:tcPr>
                </a:tc>
                <a:tc>
                  <a:txBody>
                    <a:bodyPr/>
                    <a:lstStyle/>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10</a:t>
                      </a:r>
                      <a:r>
                        <a:rPr kumimoji="1" lang="ja-JP" altLang="en-US" sz="700" dirty="0" smtClean="0">
                          <a:latin typeface="Meiryo UI" panose="020B0604030504040204" pitchFamily="50" charset="-128"/>
                          <a:ea typeface="Meiryo UI" panose="020B0604030504040204" pitchFamily="50" charset="-128"/>
                        </a:rPr>
                        <a:t>万円以上</a:t>
                      </a:r>
                      <a:r>
                        <a:rPr kumimoji="1" lang="en-US" altLang="ja-JP" sz="700" dirty="0" smtClean="0">
                          <a:latin typeface="Meiryo UI" panose="020B0604030504040204" pitchFamily="50" charset="-128"/>
                          <a:ea typeface="Meiryo UI" panose="020B0604030504040204" pitchFamily="50" charset="-128"/>
                        </a:rPr>
                        <a:t>10,000</a:t>
                      </a:r>
                      <a:r>
                        <a:rPr kumimoji="1" lang="ja-JP" altLang="en-US" sz="700" dirty="0" smtClean="0">
                          <a:latin typeface="Meiryo UI" panose="020B0604030504040204" pitchFamily="50" charset="-128"/>
                          <a:ea typeface="Meiryo UI" panose="020B0604030504040204" pitchFamily="50" charset="-128"/>
                        </a:rPr>
                        <a:t>万円以内とし、</a:t>
                      </a:r>
                      <a:r>
                        <a:rPr kumimoji="1" lang="en-US" altLang="ja-JP" sz="700" dirty="0" smtClean="0">
                          <a:latin typeface="Meiryo UI" panose="020B0604030504040204" pitchFamily="50" charset="-128"/>
                          <a:ea typeface="Meiryo UI" panose="020B0604030504040204" pitchFamily="50" charset="-128"/>
                        </a:rPr>
                        <a:t>1</a:t>
                      </a:r>
                      <a:r>
                        <a:rPr kumimoji="1" lang="ja-JP" altLang="en-US" sz="700" dirty="0" smtClean="0">
                          <a:latin typeface="Meiryo UI" panose="020B0604030504040204" pitchFamily="50" charset="-128"/>
                          <a:ea typeface="Meiryo UI" panose="020B0604030504040204" pitchFamily="50" charset="-128"/>
                        </a:rPr>
                        <a:t>万円単位とします。</a:t>
                      </a:r>
                      <a:endParaRPr kumimoji="1" lang="en-US" altLang="ja-JP" sz="7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原則として自己資金が所要資金の</a:t>
                      </a:r>
                      <a:r>
                        <a:rPr kumimoji="1" lang="en-US" altLang="ja-JP" sz="700" dirty="0" smtClean="0">
                          <a:latin typeface="Meiryo UI" panose="020B0604030504040204" pitchFamily="50" charset="-128"/>
                          <a:ea typeface="Meiryo UI" panose="020B0604030504040204" pitchFamily="50" charset="-128"/>
                        </a:rPr>
                        <a:t>20</a:t>
                      </a:r>
                      <a:r>
                        <a:rPr kumimoji="1" lang="ja-JP" altLang="en-US" sz="700" dirty="0" smtClean="0">
                          <a:latin typeface="Meiryo UI" panose="020B0604030504040204" pitchFamily="50" charset="-128"/>
                          <a:ea typeface="Meiryo UI" panose="020B0604030504040204" pitchFamily="50" charset="-128"/>
                        </a:rPr>
                        <a:t>％以上あることとします。</a:t>
                      </a:r>
                      <a:endParaRPr kumimoji="1" lang="ja-JP" altLang="en-US" sz="700" dirty="0">
                        <a:latin typeface="Meiryo UI" panose="020B0604030504040204" pitchFamily="50" charset="-128"/>
                        <a:ea typeface="Meiryo UI" panose="020B0604030504040204" pitchFamily="50" charset="-128"/>
                      </a:endParaRPr>
                    </a:p>
                  </a:txBody>
                  <a:tcPr/>
                </a:tc>
                <a:tc>
                  <a:txBody>
                    <a:bodyPr/>
                    <a:lstStyle/>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10</a:t>
                      </a:r>
                      <a:r>
                        <a:rPr kumimoji="1" lang="ja-JP" altLang="en-US" sz="700" dirty="0" smtClean="0">
                          <a:latin typeface="Meiryo UI" panose="020B0604030504040204" pitchFamily="50" charset="-128"/>
                          <a:ea typeface="Meiryo UI" panose="020B0604030504040204" pitchFamily="50" charset="-128"/>
                        </a:rPr>
                        <a:t>万円以上</a:t>
                      </a:r>
                      <a:r>
                        <a:rPr kumimoji="1" lang="en-US" altLang="ja-JP" sz="700" dirty="0" smtClean="0">
                          <a:latin typeface="Meiryo UI" panose="020B0604030504040204" pitchFamily="50" charset="-128"/>
                          <a:ea typeface="Meiryo UI" panose="020B0604030504040204" pitchFamily="50" charset="-128"/>
                        </a:rPr>
                        <a:t>10,000</a:t>
                      </a:r>
                      <a:r>
                        <a:rPr kumimoji="1" lang="ja-JP" altLang="en-US" sz="700" dirty="0" smtClean="0">
                          <a:latin typeface="Meiryo UI" panose="020B0604030504040204" pitchFamily="50" charset="-128"/>
                          <a:ea typeface="Meiryo UI" panose="020B0604030504040204" pitchFamily="50" charset="-128"/>
                        </a:rPr>
                        <a:t>万円以内とし、</a:t>
                      </a:r>
                      <a:r>
                        <a:rPr kumimoji="1" lang="en-US" altLang="ja-JP" sz="700" dirty="0" smtClean="0">
                          <a:latin typeface="Meiryo UI" panose="020B0604030504040204" pitchFamily="50" charset="-128"/>
                          <a:ea typeface="Meiryo UI" panose="020B0604030504040204" pitchFamily="50" charset="-128"/>
                        </a:rPr>
                        <a:t>1</a:t>
                      </a:r>
                      <a:r>
                        <a:rPr kumimoji="1" lang="ja-JP" altLang="en-US" sz="700" dirty="0" smtClean="0">
                          <a:latin typeface="Meiryo UI" panose="020B0604030504040204" pitchFamily="50" charset="-128"/>
                          <a:ea typeface="Meiryo UI" panose="020B0604030504040204" pitchFamily="50" charset="-128"/>
                        </a:rPr>
                        <a:t>万円単位とします。</a:t>
                      </a:r>
                      <a:endParaRPr kumimoji="1" lang="en-US" altLang="ja-JP" sz="7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ただし、前年度税込年収（自営業者の方は前年度税引前所得）が</a:t>
                      </a:r>
                      <a:r>
                        <a:rPr kumimoji="1" lang="en-US" altLang="ja-JP" sz="700" dirty="0" smtClean="0">
                          <a:latin typeface="Meiryo UI" panose="020B0604030504040204" pitchFamily="50" charset="-128"/>
                          <a:ea typeface="Meiryo UI" panose="020B0604030504040204" pitchFamily="50" charset="-128"/>
                        </a:rPr>
                        <a:t>400</a:t>
                      </a:r>
                      <a:r>
                        <a:rPr kumimoji="1" lang="ja-JP" altLang="en-US" sz="700" dirty="0" smtClean="0">
                          <a:latin typeface="Meiryo UI" panose="020B0604030504040204" pitchFamily="50" charset="-128"/>
                          <a:ea typeface="Meiryo UI" panose="020B0604030504040204" pitchFamily="50" charset="-128"/>
                        </a:rPr>
                        <a:t>万円未満の場合は</a:t>
                      </a:r>
                      <a:r>
                        <a:rPr kumimoji="1" lang="en-US" altLang="ja-JP" sz="700" dirty="0" smtClean="0">
                          <a:latin typeface="Meiryo UI" panose="020B0604030504040204" pitchFamily="50" charset="-128"/>
                          <a:ea typeface="Meiryo UI" panose="020B0604030504040204" pitchFamily="50" charset="-128"/>
                        </a:rPr>
                        <a:t>2,500</a:t>
                      </a:r>
                      <a:r>
                        <a:rPr kumimoji="1" lang="ja-JP" altLang="en-US" sz="700" dirty="0" smtClean="0">
                          <a:latin typeface="Meiryo UI" panose="020B0604030504040204" pitchFamily="50" charset="-128"/>
                          <a:ea typeface="Meiryo UI" panose="020B0604030504040204" pitchFamily="50" charset="-128"/>
                        </a:rPr>
                        <a:t>万円以内とします。</a:t>
                      </a:r>
                      <a:endParaRPr kumimoji="1" lang="ja-JP" altLang="en-US" sz="700" dirty="0">
                        <a:latin typeface="Meiryo UI" panose="020B0604030504040204" pitchFamily="50" charset="-128"/>
                        <a:ea typeface="Meiryo UI" panose="020B0604030504040204" pitchFamily="50" charset="-128"/>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10</a:t>
                      </a:r>
                      <a:r>
                        <a:rPr kumimoji="1" lang="ja-JP" altLang="en-US" sz="700" dirty="0" smtClean="0">
                          <a:latin typeface="Meiryo UI" panose="020B0604030504040204" pitchFamily="50" charset="-128"/>
                          <a:ea typeface="Meiryo UI" panose="020B0604030504040204" pitchFamily="50" charset="-128"/>
                        </a:rPr>
                        <a:t>万円以上</a:t>
                      </a:r>
                      <a:r>
                        <a:rPr kumimoji="1" lang="en-US" altLang="ja-JP" sz="700" dirty="0" smtClean="0">
                          <a:latin typeface="Meiryo UI" panose="020B0604030504040204" pitchFamily="50" charset="-128"/>
                          <a:ea typeface="Meiryo UI" panose="020B0604030504040204" pitchFamily="50" charset="-128"/>
                        </a:rPr>
                        <a:t>10,000</a:t>
                      </a:r>
                      <a:r>
                        <a:rPr kumimoji="1" lang="ja-JP" altLang="en-US" sz="700" dirty="0" smtClean="0">
                          <a:latin typeface="Meiryo UI" panose="020B0604030504040204" pitchFamily="50" charset="-128"/>
                          <a:ea typeface="Meiryo UI" panose="020B0604030504040204" pitchFamily="50" charset="-128"/>
                        </a:rPr>
                        <a:t>万円以内とし、</a:t>
                      </a:r>
                      <a:r>
                        <a:rPr kumimoji="1" lang="en-US" altLang="ja-JP" sz="700" dirty="0" smtClean="0">
                          <a:latin typeface="Meiryo UI" panose="020B0604030504040204" pitchFamily="50" charset="-128"/>
                          <a:ea typeface="Meiryo UI" panose="020B0604030504040204" pitchFamily="50" charset="-128"/>
                        </a:rPr>
                        <a:t>1</a:t>
                      </a:r>
                      <a:r>
                        <a:rPr kumimoji="1" lang="ja-JP" altLang="en-US" sz="700" dirty="0" smtClean="0">
                          <a:latin typeface="Meiryo UI" panose="020B0604030504040204" pitchFamily="50" charset="-128"/>
                          <a:ea typeface="Meiryo UI" panose="020B0604030504040204" pitchFamily="50" charset="-128"/>
                        </a:rPr>
                        <a:t>万円単位とします。</a:t>
                      </a:r>
                      <a:endParaRPr kumimoji="1" lang="en-US" altLang="ja-JP" sz="700" dirty="0" smtClean="0">
                        <a:latin typeface="Meiryo UI" panose="020B0604030504040204" pitchFamily="50" charset="-128"/>
                        <a:ea typeface="Meiryo UI" panose="020B0604030504040204" pitchFamily="50" charset="-128"/>
                      </a:endParaRPr>
                    </a:p>
                    <a:p>
                      <a:endParaRPr kumimoji="1" lang="ja-JP" altLang="en-US" sz="700" dirty="0">
                        <a:latin typeface="Meiryo UI" panose="020B0604030504040204" pitchFamily="50" charset="-128"/>
                        <a:ea typeface="Meiryo UI" panose="020B0604030504040204" pitchFamily="50" charset="-128"/>
                      </a:endParaRPr>
                    </a:p>
                  </a:txBody>
                  <a:tcPr/>
                </a:tc>
                <a:tc gridSpan="2">
                  <a:txBody>
                    <a:bodyPr/>
                    <a:lstStyle/>
                    <a:p>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10</a:t>
                      </a:r>
                      <a:r>
                        <a:rPr kumimoji="1" lang="ja-JP" altLang="en-US" sz="700" dirty="0" smtClean="0">
                          <a:latin typeface="Meiryo UI" panose="020B0604030504040204" pitchFamily="50" charset="-128"/>
                          <a:ea typeface="Meiryo UI" panose="020B0604030504040204" pitchFamily="50" charset="-128"/>
                        </a:rPr>
                        <a:t>万円以上</a:t>
                      </a:r>
                      <a:r>
                        <a:rPr kumimoji="1" lang="en-US" altLang="ja-JP" sz="700" dirty="0" smtClean="0">
                          <a:latin typeface="Meiryo UI" panose="020B0604030504040204" pitchFamily="50" charset="-128"/>
                          <a:ea typeface="Meiryo UI" panose="020B0604030504040204" pitchFamily="50" charset="-128"/>
                        </a:rPr>
                        <a:t>10,000</a:t>
                      </a:r>
                      <a:r>
                        <a:rPr kumimoji="1" lang="ja-JP" altLang="en-US" sz="700" dirty="0" smtClean="0">
                          <a:latin typeface="Meiryo UI" panose="020B0604030504040204" pitchFamily="50" charset="-128"/>
                          <a:ea typeface="Meiryo UI" panose="020B0604030504040204" pitchFamily="50" charset="-128"/>
                        </a:rPr>
                        <a:t>万円以内とし、１万円単位とします。</a:t>
                      </a:r>
                    </a:p>
                    <a:p>
                      <a:r>
                        <a:rPr kumimoji="1" lang="ja-JP" altLang="en-US" sz="700" dirty="0" smtClean="0">
                          <a:latin typeface="Meiryo UI" panose="020B0604030504040204" pitchFamily="50" charset="-128"/>
                          <a:ea typeface="Meiryo UI" panose="020B0604030504040204" pitchFamily="50" charset="-128"/>
                        </a:rPr>
                        <a:t>ただし、融資対象物件が共有の場合は、ご本人の持分比率の範囲内とします。</a:t>
                      </a:r>
                    </a:p>
                    <a:p>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23817103"/>
                  </a:ext>
                </a:extLst>
              </a:tr>
              <a:tr h="190500">
                <a:tc vMerge="1">
                  <a:txBody>
                    <a:bodyPr/>
                    <a:lstStyle/>
                    <a:p>
                      <a:pPr algn="ctr"/>
                      <a:endParaRPr kumimoji="1" lang="ja-JP" altLang="en-US" sz="700" dirty="0">
                        <a:latin typeface="Meiryo UI" panose="020B0604030504040204" pitchFamily="50" charset="-128"/>
                        <a:ea typeface="Meiryo UI" panose="020B0604030504040204" pitchFamily="50" charset="-128"/>
                      </a:endParaRPr>
                    </a:p>
                  </a:txBody>
                  <a:tcPr/>
                </a:tc>
                <a:tc gridSpan="5">
                  <a:txBody>
                    <a:bodyPr/>
                    <a:lstStyle/>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○おまとめ住宅ローン対応を行う場合、借換対象とする目的型ローン等の加算上限は</a:t>
                      </a:r>
                      <a:r>
                        <a:rPr kumimoji="1" lang="en-US" altLang="ja-JP" sz="700" dirty="0" smtClean="0">
                          <a:latin typeface="Meiryo UI" panose="020B0604030504040204" pitchFamily="50" charset="-128"/>
                          <a:ea typeface="Meiryo UI" panose="020B0604030504040204" pitchFamily="50" charset="-128"/>
                        </a:rPr>
                        <a:t>500</a:t>
                      </a:r>
                      <a:r>
                        <a:rPr kumimoji="1" lang="ja-JP" altLang="en-US" sz="700" dirty="0" smtClean="0">
                          <a:latin typeface="Meiryo UI" panose="020B0604030504040204" pitchFamily="50" charset="-128"/>
                          <a:ea typeface="Meiryo UI" panose="020B0604030504040204" pitchFamily="50" charset="-128"/>
                        </a:rPr>
                        <a:t>万円以内とします。</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pPr marL="171450" indent="-171450">
                        <a:buFont typeface="Wingdings" panose="05000000000000000000" pitchFamily="2" charset="2"/>
                        <a:buChar char="l"/>
                      </a:pP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63542373"/>
                  </a:ext>
                </a:extLst>
              </a:tr>
              <a:tr h="370840">
                <a:tc>
                  <a:txBody>
                    <a:bodyPr/>
                    <a:lstStyle/>
                    <a:p>
                      <a:pPr algn="ctr"/>
                      <a:r>
                        <a:rPr kumimoji="1" lang="ja-JP" altLang="en-US" sz="700" dirty="0" smtClean="0">
                          <a:latin typeface="Meiryo UI" panose="020B0604030504040204" pitchFamily="50" charset="-128"/>
                          <a:ea typeface="Meiryo UI" panose="020B0604030504040204" pitchFamily="50" charset="-128"/>
                        </a:rPr>
                        <a:t>お借入</a:t>
                      </a:r>
                      <a:endParaRPr kumimoji="1" lang="en-US" altLang="ja-JP" sz="700" dirty="0" smtClean="0">
                        <a:latin typeface="Meiryo UI" panose="020B0604030504040204" pitchFamily="50" charset="-128"/>
                        <a:ea typeface="Meiryo UI" panose="020B0604030504040204" pitchFamily="50" charset="-128"/>
                      </a:endParaRPr>
                    </a:p>
                    <a:p>
                      <a:pPr algn="ctr"/>
                      <a:r>
                        <a:rPr kumimoji="1" lang="ja-JP" altLang="en-US" sz="700" dirty="0" smtClean="0">
                          <a:latin typeface="Meiryo UI" panose="020B0604030504040204" pitchFamily="50" charset="-128"/>
                          <a:ea typeface="Meiryo UI" panose="020B0604030504040204" pitchFamily="50" charset="-128"/>
                        </a:rPr>
                        <a:t>期間</a:t>
                      </a:r>
                      <a:endParaRPr kumimoji="1" lang="ja-JP" altLang="en-US" sz="700" dirty="0">
                        <a:latin typeface="Meiryo UI" panose="020B0604030504040204" pitchFamily="50" charset="-128"/>
                        <a:ea typeface="Meiryo UI" panose="020B0604030504040204" pitchFamily="50" charset="-128"/>
                      </a:endParaRPr>
                    </a:p>
                  </a:txBody>
                  <a:tcPr>
                    <a:solidFill>
                      <a:schemeClr val="bg1">
                        <a:lumMod val="95000"/>
                      </a:schemeClr>
                    </a:solidFill>
                  </a:tcPr>
                </a:tc>
                <a:tc>
                  <a:txBody>
                    <a:bodyPr/>
                    <a:lstStyle/>
                    <a:p>
                      <a:r>
                        <a:rPr kumimoji="1" lang="ja-JP" altLang="en-US" sz="700" dirty="0" smtClean="0">
                          <a:latin typeface="Meiryo UI" panose="020B0604030504040204" pitchFamily="50" charset="-128"/>
                          <a:ea typeface="Meiryo UI" panose="020B0604030504040204" pitchFamily="50" charset="-128"/>
                        </a:rPr>
                        <a:t>３年以上</a:t>
                      </a:r>
                      <a:r>
                        <a:rPr kumimoji="1" lang="en-US" altLang="ja-JP" sz="700" dirty="0" smtClean="0">
                          <a:latin typeface="Meiryo UI" panose="020B0604030504040204" pitchFamily="50" charset="-128"/>
                          <a:ea typeface="Meiryo UI" panose="020B0604030504040204" pitchFamily="50" charset="-128"/>
                        </a:rPr>
                        <a:t>40</a:t>
                      </a:r>
                      <a:r>
                        <a:rPr kumimoji="1" lang="ja-JP" altLang="en-US" sz="700" dirty="0" smtClean="0">
                          <a:latin typeface="Meiryo UI" panose="020B0604030504040204" pitchFamily="50" charset="-128"/>
                          <a:ea typeface="Meiryo UI" panose="020B0604030504040204" pitchFamily="50" charset="-128"/>
                        </a:rPr>
                        <a:t>年以内とし、１ヶ月単位とします。</a:t>
                      </a:r>
                      <a:endParaRPr kumimoji="1" lang="ja-JP" altLang="en-US" sz="700" dirty="0">
                        <a:latin typeface="Meiryo UI" panose="020B0604030504040204" pitchFamily="50" charset="-128"/>
                        <a:ea typeface="Meiryo UI" panose="020B0604030504040204" pitchFamily="50" charset="-128"/>
                      </a:endParaRPr>
                    </a:p>
                  </a:txBody>
                  <a:tcPr/>
                </a:tc>
                <a:tc>
                  <a:txBody>
                    <a:bodyPr/>
                    <a:lstStyle/>
                    <a:p>
                      <a:r>
                        <a:rPr kumimoji="1" lang="ja-JP" altLang="en-US" sz="700" dirty="0" smtClean="0">
                          <a:latin typeface="Meiryo UI" panose="020B0604030504040204" pitchFamily="50" charset="-128"/>
                          <a:ea typeface="Meiryo UI" panose="020B0604030504040204" pitchFamily="50" charset="-128"/>
                        </a:rPr>
                        <a:t>３年以上</a:t>
                      </a:r>
                      <a:r>
                        <a:rPr kumimoji="1" lang="en-US" altLang="ja-JP" sz="700" dirty="0" smtClean="0">
                          <a:latin typeface="Meiryo UI" panose="020B0604030504040204" pitchFamily="50" charset="-128"/>
                          <a:ea typeface="Meiryo UI" panose="020B0604030504040204" pitchFamily="50" charset="-128"/>
                        </a:rPr>
                        <a:t>40</a:t>
                      </a:r>
                      <a:r>
                        <a:rPr kumimoji="1" lang="ja-JP" altLang="en-US" sz="700" dirty="0" smtClean="0">
                          <a:latin typeface="Meiryo UI" panose="020B0604030504040204" pitchFamily="50" charset="-128"/>
                          <a:ea typeface="Meiryo UI" panose="020B0604030504040204" pitchFamily="50" charset="-128"/>
                        </a:rPr>
                        <a:t>年以内とし、１年単位とします。</a:t>
                      </a:r>
                      <a:endParaRPr kumimoji="1" lang="ja-JP" altLang="en-US" sz="700" dirty="0">
                        <a:latin typeface="Meiryo UI" panose="020B0604030504040204" pitchFamily="50" charset="-128"/>
                        <a:ea typeface="Meiryo UI" panose="020B0604030504040204" pitchFamily="50" charset="-128"/>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700" dirty="0" smtClean="0">
                          <a:latin typeface="Meiryo UI" panose="020B0604030504040204" pitchFamily="50" charset="-128"/>
                          <a:ea typeface="Meiryo UI" panose="020B0604030504040204" pitchFamily="50" charset="-128"/>
                        </a:rPr>
                        <a:t>３年以上</a:t>
                      </a:r>
                      <a:r>
                        <a:rPr kumimoji="1" lang="en-US" altLang="ja-JP" sz="700" dirty="0" smtClean="0">
                          <a:latin typeface="Meiryo UI" panose="020B0604030504040204" pitchFamily="50" charset="-128"/>
                          <a:ea typeface="Meiryo UI" panose="020B0604030504040204" pitchFamily="50" charset="-128"/>
                        </a:rPr>
                        <a:t>40</a:t>
                      </a:r>
                      <a:r>
                        <a:rPr kumimoji="1" lang="ja-JP" altLang="en-US" sz="700" dirty="0" smtClean="0">
                          <a:latin typeface="Meiryo UI" panose="020B0604030504040204" pitchFamily="50" charset="-128"/>
                          <a:ea typeface="Meiryo UI" panose="020B0604030504040204" pitchFamily="50" charset="-128"/>
                        </a:rPr>
                        <a:t>年以内とし、１ヶ月単位とします。</a:t>
                      </a:r>
                    </a:p>
                  </a:txBody>
                  <a:tcPr/>
                </a:tc>
                <a:tc gridSpan="2">
                  <a:txBody>
                    <a:bodyPr/>
                    <a:lstStyle/>
                    <a:p>
                      <a:r>
                        <a:rPr kumimoji="1" lang="ja-JP" altLang="en-US" sz="700" dirty="0" smtClean="0">
                          <a:latin typeface="Meiryo UI" panose="020B0604030504040204" pitchFamily="50" charset="-128"/>
                          <a:ea typeface="Meiryo UI" panose="020B0604030504040204" pitchFamily="50" charset="-128"/>
                        </a:rPr>
                        <a:t>３年以上</a:t>
                      </a:r>
                      <a:r>
                        <a:rPr kumimoji="1" lang="en-US" altLang="ja-JP" sz="700" dirty="0" smtClean="0">
                          <a:latin typeface="Meiryo UI" panose="020B0604030504040204" pitchFamily="50" charset="-128"/>
                          <a:ea typeface="Meiryo UI" panose="020B0604030504040204" pitchFamily="50" charset="-128"/>
                        </a:rPr>
                        <a:t>40</a:t>
                      </a:r>
                      <a:r>
                        <a:rPr kumimoji="1" lang="ja-JP" altLang="en-US" sz="700" dirty="0" smtClean="0">
                          <a:latin typeface="Meiryo UI" panose="020B0604030504040204" pitchFamily="50" charset="-128"/>
                          <a:ea typeface="Meiryo UI" panose="020B0604030504040204" pitchFamily="50" charset="-128"/>
                        </a:rPr>
                        <a:t>年以内とし、１年単位とします。</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82281553"/>
                  </a:ext>
                </a:extLst>
              </a:tr>
              <a:tr h="370840">
                <a:tc>
                  <a:txBody>
                    <a:bodyPr/>
                    <a:lstStyle/>
                    <a:p>
                      <a:pPr algn="ctr"/>
                      <a:r>
                        <a:rPr kumimoji="1" lang="ja-JP" altLang="en-US" sz="700" dirty="0" smtClean="0">
                          <a:latin typeface="Meiryo UI" panose="020B0604030504040204" pitchFamily="50" charset="-128"/>
                          <a:ea typeface="Meiryo UI" panose="020B0604030504040204" pitchFamily="50" charset="-128"/>
                        </a:rPr>
                        <a:t>お使い</a:t>
                      </a:r>
                      <a:endParaRPr kumimoji="1" lang="en-US" altLang="ja-JP" sz="700" dirty="0" smtClean="0">
                        <a:latin typeface="Meiryo UI" panose="020B0604030504040204" pitchFamily="50" charset="-128"/>
                        <a:ea typeface="Meiryo UI" panose="020B0604030504040204" pitchFamily="50" charset="-128"/>
                      </a:endParaRPr>
                    </a:p>
                    <a:p>
                      <a:pPr algn="ctr"/>
                      <a:r>
                        <a:rPr kumimoji="1" lang="ja-JP" altLang="en-US" sz="700" dirty="0" smtClean="0">
                          <a:latin typeface="Meiryo UI" panose="020B0604030504040204" pitchFamily="50" charset="-128"/>
                          <a:ea typeface="Meiryo UI" panose="020B0604030504040204" pitchFamily="50" charset="-128"/>
                        </a:rPr>
                        <a:t>みち</a:t>
                      </a:r>
                      <a:endParaRPr kumimoji="1" lang="ja-JP" altLang="en-US" sz="700" dirty="0">
                        <a:latin typeface="Meiryo UI" panose="020B0604030504040204" pitchFamily="50" charset="-128"/>
                        <a:ea typeface="Meiryo UI" panose="020B0604030504040204" pitchFamily="50" charset="-128"/>
                      </a:endParaRPr>
                    </a:p>
                  </a:txBody>
                  <a:tcPr>
                    <a:solidFill>
                      <a:schemeClr val="bg1">
                        <a:lumMod val="95000"/>
                      </a:schemeClr>
                    </a:solidFill>
                  </a:tcPr>
                </a:tc>
                <a:tc>
                  <a:txBody>
                    <a:bodyPr/>
                    <a:lstStyle/>
                    <a:p>
                      <a:pPr marL="0" indent="0">
                        <a:buFontTx/>
                        <a:buNone/>
                      </a:pPr>
                      <a:r>
                        <a:rPr kumimoji="1" lang="ja-JP" altLang="en-US" sz="700" dirty="0" smtClean="0">
                          <a:latin typeface="Meiryo UI" panose="020B0604030504040204" pitchFamily="50" charset="-128"/>
                          <a:ea typeface="Meiryo UI" panose="020B0604030504040204" pitchFamily="50" charset="-128"/>
                        </a:rPr>
                        <a:t>①住宅の新築・購入（中古住宅も含む）。</a:t>
                      </a:r>
                    </a:p>
                    <a:p>
                      <a:pPr marL="0" indent="0">
                        <a:buFontTx/>
                        <a:buNone/>
                      </a:pPr>
                      <a:r>
                        <a:rPr kumimoji="1" lang="ja-JP" altLang="en-US" sz="700" dirty="0" smtClean="0">
                          <a:latin typeface="Meiryo UI" panose="020B0604030504040204" pitchFamily="50" charset="-128"/>
                          <a:ea typeface="Meiryo UI" panose="020B0604030504040204" pitchFamily="50" charset="-128"/>
                        </a:rPr>
                        <a:t>②土地の購入（２年以内に新築し、居住する予定があること。）。</a:t>
                      </a:r>
                    </a:p>
                    <a:p>
                      <a:pPr marL="0" indent="0">
                        <a:buFontTx/>
                        <a:buNone/>
                      </a:pPr>
                      <a:r>
                        <a:rPr kumimoji="1" lang="ja-JP" altLang="en-US" sz="700" dirty="0" smtClean="0">
                          <a:latin typeface="Meiryo UI" panose="020B0604030504040204" pitchFamily="50" charset="-128"/>
                          <a:ea typeface="Meiryo UI" panose="020B0604030504040204" pitchFamily="50" charset="-128"/>
                        </a:rPr>
                        <a:t>③住宅の増改築・改装・補修。</a:t>
                      </a:r>
                    </a:p>
                    <a:p>
                      <a:pPr marL="0" indent="0">
                        <a:buFontTx/>
                        <a:buNone/>
                      </a:pPr>
                      <a:r>
                        <a:rPr kumimoji="1" lang="ja-JP" altLang="en-US" sz="700" dirty="0" smtClean="0">
                          <a:latin typeface="Meiryo UI" panose="020B0604030504040204" pitchFamily="50" charset="-128"/>
                          <a:ea typeface="Meiryo UI" panose="020B0604030504040204" pitchFamily="50" charset="-128"/>
                        </a:rPr>
                        <a:t>④他金融機関から借入中の住宅資金の借換および借換とあわせた増改築・改装・補修。</a:t>
                      </a:r>
                    </a:p>
                    <a:p>
                      <a:pPr marL="0" indent="0">
                        <a:buFontTx/>
                        <a:buNone/>
                      </a:pPr>
                      <a:r>
                        <a:rPr kumimoji="1" lang="ja-JP" altLang="en-US" sz="700" dirty="0" smtClean="0">
                          <a:latin typeface="Meiryo UI" panose="020B0604030504040204" pitchFamily="50" charset="-128"/>
                          <a:ea typeface="Meiryo UI" panose="020B0604030504040204" pitchFamily="50" charset="-128"/>
                        </a:rPr>
                        <a:t>⑤上記①～④の借入とあわせた他金融機関等から借入中の目的型ローン等の残債務の借換（以下「おまとめ住宅ローン対応」という。）</a:t>
                      </a:r>
                    </a:p>
                    <a:p>
                      <a:pPr marL="0" indent="0">
                        <a:buFontTx/>
                        <a:buNone/>
                      </a:pPr>
                      <a:r>
                        <a:rPr kumimoji="1" lang="ja-JP" altLang="en-US" sz="700" dirty="0" smtClean="0">
                          <a:latin typeface="Meiryo UI" panose="020B0604030504040204" pitchFamily="50" charset="-128"/>
                          <a:ea typeface="Meiryo UI" panose="020B0604030504040204" pitchFamily="50" charset="-128"/>
                        </a:rPr>
                        <a:t>⑥上記①～⑤に付随して発生する一切の費用。</a:t>
                      </a:r>
                    </a:p>
                    <a:p>
                      <a:endParaRPr kumimoji="1" lang="ja-JP" altLang="en-US" sz="700" dirty="0">
                        <a:latin typeface="Meiryo UI" panose="020B0604030504040204" pitchFamily="50" charset="-128"/>
                        <a:ea typeface="Meiryo UI" panose="020B0604030504040204" pitchFamily="50" charset="-128"/>
                      </a:endParaRPr>
                    </a:p>
                  </a:txBody>
                  <a:tcPr/>
                </a:tc>
                <a:tc>
                  <a:txBody>
                    <a:bodyPr/>
                    <a:lstStyle/>
                    <a:p>
                      <a:r>
                        <a:rPr kumimoji="1" lang="ja-JP" altLang="en-US" sz="700" dirty="0" smtClean="0">
                          <a:latin typeface="Meiryo UI" panose="020B0604030504040204" pitchFamily="50" charset="-128"/>
                          <a:ea typeface="Meiryo UI" panose="020B0604030504040204" pitchFamily="50" charset="-128"/>
                        </a:rPr>
                        <a:t>①住宅の新築・購入（中古住宅も含む）。</a:t>
                      </a:r>
                    </a:p>
                    <a:p>
                      <a:r>
                        <a:rPr kumimoji="1" lang="ja-JP" altLang="en-US" sz="700" dirty="0" smtClean="0">
                          <a:latin typeface="Meiryo UI" panose="020B0604030504040204" pitchFamily="50" charset="-128"/>
                          <a:ea typeface="Meiryo UI" panose="020B0604030504040204" pitchFamily="50" charset="-128"/>
                        </a:rPr>
                        <a:t>②住宅の増改築・改装・補修。</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③上記①・②の借入とあわせた他金融機関等から借入中の目的型ローン等の残債務の借換（以下「おまとめ住宅ローン対応」という。）</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④上記①～③</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に付随して発生する一切の費用。</a:t>
                      </a:r>
                    </a:p>
                    <a:p>
                      <a:endParaRPr kumimoji="1" lang="ja-JP" altLang="en-US" sz="700" dirty="0">
                        <a:latin typeface="Meiryo UI" panose="020B0604030504040204" pitchFamily="50" charset="-128"/>
                        <a:ea typeface="Meiryo UI" panose="020B0604030504040204" pitchFamily="50" charset="-128"/>
                      </a:endParaRPr>
                    </a:p>
                  </a:txBody>
                  <a:tcPr/>
                </a:tc>
                <a:tc>
                  <a:txBody>
                    <a:bodyPr/>
                    <a:lstStyle/>
                    <a:p>
                      <a:r>
                        <a:rPr kumimoji="1" lang="ja-JP" altLang="en-US" sz="700" dirty="0" smtClean="0">
                          <a:latin typeface="Meiryo UI" panose="020B0604030504040204" pitchFamily="50" charset="-128"/>
                          <a:ea typeface="Meiryo UI" panose="020B0604030504040204" pitchFamily="50" charset="-128"/>
                        </a:rPr>
                        <a:t>①現在、他金融機関からお借入中の住宅資金のお借換資金（借換対象住宅にかかる既存リフォーム資金の借換も含む）とお借換えに伴う諸費用。</a:t>
                      </a:r>
                    </a:p>
                    <a:p>
                      <a:r>
                        <a:rPr kumimoji="1" lang="ja-JP" altLang="en-US" sz="700" dirty="0" smtClean="0">
                          <a:latin typeface="Meiryo UI" panose="020B0604030504040204" pitchFamily="50" charset="-128"/>
                          <a:ea typeface="Meiryo UI" panose="020B0604030504040204" pitchFamily="50" charset="-128"/>
                        </a:rPr>
                        <a:t>②お借換えとあわせた増改築・改装・補修資金と付随して発生する諸費用。</a:t>
                      </a:r>
                    </a:p>
                    <a:p>
                      <a:r>
                        <a:rPr kumimoji="1" lang="ja-JP" altLang="en-US" sz="700" dirty="0" smtClean="0">
                          <a:latin typeface="Meiryo UI" panose="020B0604030504040204" pitchFamily="50" charset="-128"/>
                          <a:ea typeface="Meiryo UI" panose="020B0604030504040204" pitchFamily="50" charset="-128"/>
                        </a:rPr>
                        <a:t>③上記①・②の借入と併せた他金融機関等から借入中の目的型ローン等の残債務の借換（以下「おまとめ住宅ローン対応」）と借換に伴う諸費用。</a:t>
                      </a:r>
                    </a:p>
                    <a:p>
                      <a:endParaRPr kumimoji="1" lang="ja-JP" altLang="en-US" sz="700" dirty="0">
                        <a:latin typeface="Meiryo UI" panose="020B0604030504040204" pitchFamily="50" charset="-128"/>
                        <a:ea typeface="Meiryo UI" panose="020B0604030504040204" pitchFamily="50" charset="-128"/>
                      </a:endParaRPr>
                    </a:p>
                  </a:txBody>
                  <a:tcPr/>
                </a:tc>
                <a:tc>
                  <a:txBody>
                    <a:bodyPr/>
                    <a:lstStyle/>
                    <a:p>
                      <a:r>
                        <a:rPr kumimoji="1" lang="ja-JP" altLang="en-US" sz="700" dirty="0" smtClean="0">
                          <a:latin typeface="Meiryo UI" panose="020B0604030504040204" pitchFamily="50" charset="-128"/>
                          <a:ea typeface="Meiryo UI" panose="020B0604030504040204" pitchFamily="50" charset="-128"/>
                        </a:rPr>
                        <a:t>①住宅の新築。</a:t>
                      </a:r>
                    </a:p>
                    <a:p>
                      <a:r>
                        <a:rPr kumimoji="1" lang="ja-JP" altLang="en-US" sz="700" dirty="0" smtClean="0">
                          <a:latin typeface="Meiryo UI" panose="020B0604030504040204" pitchFamily="50" charset="-128"/>
                          <a:ea typeface="Meiryo UI" panose="020B0604030504040204" pitchFamily="50" charset="-128"/>
                        </a:rPr>
                        <a:t>②土地の購入（２年以内に新築し、居住する予定があること。）。</a:t>
                      </a:r>
                    </a:p>
                    <a:p>
                      <a:r>
                        <a:rPr kumimoji="1" lang="ja-JP" altLang="en-US" sz="700" dirty="0" smtClean="0">
                          <a:latin typeface="Meiryo UI" panose="020B0604030504040204" pitchFamily="50" charset="-128"/>
                          <a:ea typeface="Meiryo UI" panose="020B0604030504040204" pitchFamily="50" charset="-128"/>
                        </a:rPr>
                        <a:t>③新築住宅の購入（土地付住宅および分譲マンションを含む。）。</a:t>
                      </a:r>
                    </a:p>
                    <a:p>
                      <a:r>
                        <a:rPr kumimoji="1" lang="ja-JP" altLang="en-US" sz="700" dirty="0" smtClean="0">
                          <a:latin typeface="Meiryo UI" panose="020B0604030504040204" pitchFamily="50" charset="-128"/>
                          <a:ea typeface="Meiryo UI" panose="020B0604030504040204" pitchFamily="50" charset="-128"/>
                        </a:rPr>
                        <a:t>④中古住宅の購入（土地付住宅および分譲マンションを含む。）。</a:t>
                      </a:r>
                    </a:p>
                    <a:p>
                      <a:r>
                        <a:rPr kumimoji="1" lang="ja-JP" altLang="en-US" sz="700" dirty="0" smtClean="0">
                          <a:latin typeface="Meiryo UI" panose="020B0604030504040204" pitchFamily="50" charset="-128"/>
                          <a:ea typeface="Meiryo UI" panose="020B0604030504040204" pitchFamily="50" charset="-128"/>
                        </a:rPr>
                        <a:t>⑤住宅の増改築・改装・補修。</a:t>
                      </a:r>
                    </a:p>
                    <a:p>
                      <a:r>
                        <a:rPr kumimoji="1" lang="ja-JP" altLang="en-US" sz="700" dirty="0" smtClean="0">
                          <a:latin typeface="Meiryo UI" panose="020B0604030504040204" pitchFamily="50" charset="-128"/>
                          <a:ea typeface="Meiryo UI" panose="020B0604030504040204" pitchFamily="50" charset="-128"/>
                        </a:rPr>
                        <a:t>⑥上記①～⑤の借入とあわせた他金融機関等から借入中の目的型ローン等の残債務の借換（以下「おまとめ住宅ローン対応」という。）</a:t>
                      </a:r>
                    </a:p>
                    <a:p>
                      <a:r>
                        <a:rPr kumimoji="1" lang="ja-JP" altLang="en-US" sz="700" dirty="0" smtClean="0">
                          <a:latin typeface="Meiryo UI" panose="020B0604030504040204" pitchFamily="50" charset="-128"/>
                          <a:ea typeface="Meiryo UI" panose="020B0604030504040204" pitchFamily="50" charset="-128"/>
                        </a:rPr>
                        <a:t>⑦上記①～⑥に付随して発生する一切の費用。</a:t>
                      </a:r>
                    </a:p>
                  </a:txBody>
                  <a:tcPr/>
                </a:tc>
                <a:tc>
                  <a:txBody>
                    <a:bodyPr/>
                    <a:lstStyle/>
                    <a:p>
                      <a:r>
                        <a:rPr kumimoji="1" lang="ja-JP" altLang="en-US" sz="700" dirty="0" smtClean="0">
                          <a:latin typeface="Meiryo UI" panose="020B0604030504040204" pitchFamily="50" charset="-128"/>
                          <a:ea typeface="Meiryo UI" panose="020B0604030504040204" pitchFamily="50" charset="-128"/>
                        </a:rPr>
                        <a:t>①現在、他金融機関からお借入中の住宅資金のお借換資金とお借換えに伴う諸費用。</a:t>
                      </a:r>
                    </a:p>
                    <a:p>
                      <a:r>
                        <a:rPr kumimoji="1" lang="ja-JP" altLang="en-US" sz="700" dirty="0" smtClean="0">
                          <a:latin typeface="Meiryo UI" panose="020B0604030504040204" pitchFamily="50" charset="-128"/>
                          <a:ea typeface="Meiryo UI" panose="020B0604030504040204" pitchFamily="50" charset="-128"/>
                        </a:rPr>
                        <a:t>②お借換えとあわせた増改築・改装・補修のための費用。</a:t>
                      </a:r>
                    </a:p>
                    <a:p>
                      <a:r>
                        <a:rPr kumimoji="1" lang="ja-JP" altLang="en-US" sz="700" dirty="0" smtClean="0">
                          <a:latin typeface="Meiryo UI" panose="020B0604030504040204" pitchFamily="50" charset="-128"/>
                          <a:ea typeface="Meiryo UI" panose="020B0604030504040204" pitchFamily="50" charset="-128"/>
                        </a:rPr>
                        <a:t>③上記①・②の借入と併せた他金融機関等から借入中の目的型ローン等の残債務の借換（以下「おまとめ住宅ローン」対応）と借換に伴う諸費用。</a:t>
                      </a:r>
                    </a:p>
                    <a:p>
                      <a:endParaRPr kumimoji="1" lang="ja-JP" altLang="en-US" sz="7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2930929"/>
                  </a:ext>
                </a:extLst>
              </a:tr>
              <a:tr h="398973">
                <a:tc rowSpan="3">
                  <a:txBody>
                    <a:bodyPr/>
                    <a:lstStyle/>
                    <a:p>
                      <a:pPr algn="ctr"/>
                      <a:r>
                        <a:rPr kumimoji="1" lang="ja-JP" altLang="en-US" sz="700" dirty="0" smtClean="0">
                          <a:latin typeface="Meiryo UI" panose="020B0604030504040204" pitchFamily="50" charset="-128"/>
                          <a:ea typeface="Meiryo UI" panose="020B0604030504040204" pitchFamily="50" charset="-128"/>
                        </a:rPr>
                        <a:t>ご利用いただける方</a:t>
                      </a:r>
                      <a:endParaRPr kumimoji="1" lang="ja-JP" altLang="en-US" sz="7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gridSpan="5">
                  <a:txBody>
                    <a:bodyPr/>
                    <a:lstStyle/>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○当ＪＡの組合員の方。</a:t>
                      </a:r>
                    </a:p>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○お借入時の年齢が満</a:t>
                      </a:r>
                      <a:r>
                        <a:rPr kumimoji="1" lang="en-US" altLang="ja-JP" sz="700" dirty="0" smtClean="0">
                          <a:latin typeface="Meiryo UI" panose="020B0604030504040204" pitchFamily="50" charset="-128"/>
                          <a:ea typeface="Meiryo UI" panose="020B0604030504040204" pitchFamily="50" charset="-128"/>
                        </a:rPr>
                        <a:t>20</a:t>
                      </a:r>
                      <a:r>
                        <a:rPr kumimoji="1" lang="ja-JP" altLang="en-US" sz="700" dirty="0" smtClean="0">
                          <a:latin typeface="Meiryo UI" panose="020B0604030504040204" pitchFamily="50" charset="-128"/>
                          <a:ea typeface="Meiryo UI" panose="020B0604030504040204" pitchFamily="50" charset="-128"/>
                        </a:rPr>
                        <a:t>歳以上</a:t>
                      </a:r>
                      <a:r>
                        <a:rPr kumimoji="1" lang="en-US" altLang="ja-JP" sz="700" dirty="0" smtClean="0">
                          <a:latin typeface="Meiryo UI" panose="020B0604030504040204" pitchFamily="50" charset="-128"/>
                          <a:ea typeface="Meiryo UI" panose="020B0604030504040204" pitchFamily="50" charset="-128"/>
                        </a:rPr>
                        <a:t>66</a:t>
                      </a:r>
                      <a:r>
                        <a:rPr kumimoji="1" lang="ja-JP" altLang="en-US" sz="700" dirty="0" smtClean="0">
                          <a:latin typeface="Meiryo UI" panose="020B0604030504040204" pitchFamily="50" charset="-128"/>
                          <a:ea typeface="Meiryo UI" panose="020B0604030504040204" pitchFamily="50" charset="-128"/>
                        </a:rPr>
                        <a:t>歳未満であり、最終償還時の年齢が満</a:t>
                      </a:r>
                      <a:r>
                        <a:rPr kumimoji="1" lang="en-US" altLang="ja-JP" sz="700" dirty="0" smtClean="0">
                          <a:latin typeface="Meiryo UI" panose="020B0604030504040204" pitchFamily="50" charset="-128"/>
                          <a:ea typeface="Meiryo UI" panose="020B0604030504040204" pitchFamily="50" charset="-128"/>
                        </a:rPr>
                        <a:t>80</a:t>
                      </a:r>
                      <a:r>
                        <a:rPr kumimoji="1" lang="ja-JP" altLang="en-US" sz="700" dirty="0" smtClean="0">
                          <a:latin typeface="Meiryo UI" panose="020B0604030504040204" pitchFamily="50" charset="-128"/>
                          <a:ea typeface="Meiryo UI" panose="020B0604030504040204" pitchFamily="50" charset="-128"/>
                        </a:rPr>
                        <a:t>歳未満の方。なお、最終償還時の年齢が満</a:t>
                      </a:r>
                      <a:r>
                        <a:rPr kumimoji="1" lang="en-US" altLang="ja-JP" sz="700" dirty="0" smtClean="0">
                          <a:latin typeface="Meiryo UI" panose="020B0604030504040204" pitchFamily="50" charset="-128"/>
                          <a:ea typeface="Meiryo UI" panose="020B0604030504040204" pitchFamily="50" charset="-128"/>
                        </a:rPr>
                        <a:t>80</a:t>
                      </a:r>
                      <a:r>
                        <a:rPr kumimoji="1" lang="ja-JP" altLang="en-US" sz="700" dirty="0" smtClean="0">
                          <a:latin typeface="Meiryo UI" panose="020B0604030504040204" pitchFamily="50" charset="-128"/>
                          <a:ea typeface="Meiryo UI" panose="020B0604030504040204" pitchFamily="50" charset="-128"/>
                        </a:rPr>
                        <a:t>歳以上の場合でも、ご本人と同居または同居予定の</a:t>
                      </a:r>
                      <a:r>
                        <a:rPr kumimoji="1" lang="en-US" altLang="ja-JP" sz="700" dirty="0" smtClean="0">
                          <a:latin typeface="Meiryo UI" panose="020B0604030504040204" pitchFamily="50" charset="-128"/>
                          <a:ea typeface="Meiryo UI" panose="020B0604030504040204" pitchFamily="50" charset="-128"/>
                        </a:rPr>
                        <a:t>20</a:t>
                      </a:r>
                      <a:r>
                        <a:rPr kumimoji="1" lang="ja-JP" altLang="en-US" sz="700" dirty="0" smtClean="0">
                          <a:latin typeface="Meiryo UI" panose="020B0604030504040204" pitchFamily="50" charset="-128"/>
                          <a:ea typeface="Meiryo UI" panose="020B0604030504040204" pitchFamily="50" charset="-128"/>
                        </a:rPr>
                        <a:t>歳以上の子供を連帯債務者とすることによりお借入れが可能となります。</a:t>
                      </a:r>
                      <a:endParaRPr kumimoji="1" lang="en-US" altLang="ja-JP" sz="7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○団体信用生命共済に加入できる方。</a:t>
                      </a: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2834245"/>
                  </a:ext>
                </a:extLst>
              </a:tr>
              <a:tr h="370840">
                <a:tc v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a:tc>
                <a:tc>
                  <a:txBody>
                    <a:bodyPr/>
                    <a:lstStyle/>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○原則として、前年度税込年収が</a:t>
                      </a:r>
                      <a:r>
                        <a:rPr kumimoji="1" lang="en-US" altLang="ja-JP" sz="700" dirty="0" smtClean="0">
                          <a:latin typeface="Meiryo UI" panose="020B0604030504040204" pitchFamily="50" charset="-128"/>
                          <a:ea typeface="Meiryo UI" panose="020B0604030504040204" pitchFamily="50" charset="-128"/>
                        </a:rPr>
                        <a:t>200</a:t>
                      </a:r>
                      <a:r>
                        <a:rPr kumimoji="1" lang="ja-JP" altLang="en-US" sz="700" dirty="0" smtClean="0">
                          <a:latin typeface="Meiryo UI" panose="020B0604030504040204" pitchFamily="50" charset="-128"/>
                          <a:ea typeface="Meiryo UI" panose="020B0604030504040204" pitchFamily="50" charset="-128"/>
                        </a:rPr>
                        <a:t>万円以上ある方（自営業者の方は前年度税引前所得とします。）。</a:t>
                      </a:r>
                      <a:endParaRPr kumimoji="1" lang="ja-JP" altLang="en-US" sz="700" dirty="0">
                        <a:latin typeface="Meiryo UI" panose="020B0604030504040204" pitchFamily="50" charset="-128"/>
                        <a:ea typeface="Meiryo UI" panose="020B0604030504040204" pitchFamily="50" charset="-128"/>
                      </a:endParaRPr>
                    </a:p>
                  </a:txBody>
                  <a:tcPr/>
                </a:tc>
                <a:tc gridSpan="2">
                  <a:txBody>
                    <a:bodyPr/>
                    <a:lstStyle/>
                    <a:p>
                      <a:r>
                        <a:rPr kumimoji="1" lang="ja-JP" altLang="en-US" sz="700" dirty="0" smtClean="0">
                          <a:latin typeface="Meiryo UI" panose="020B0604030504040204" pitchFamily="50" charset="-128"/>
                          <a:ea typeface="Meiryo UI" panose="020B0604030504040204" pitchFamily="50" charset="-128"/>
                        </a:rPr>
                        <a:t>○原則として、前年度税込年収が</a:t>
                      </a:r>
                      <a:r>
                        <a:rPr kumimoji="1" lang="en-US" altLang="ja-JP" sz="700" dirty="0" smtClean="0">
                          <a:latin typeface="Meiryo UI" panose="020B0604030504040204" pitchFamily="50" charset="-128"/>
                          <a:ea typeface="Meiryo UI" panose="020B0604030504040204" pitchFamily="50" charset="-128"/>
                        </a:rPr>
                        <a:t>350</a:t>
                      </a:r>
                      <a:r>
                        <a:rPr kumimoji="1" lang="ja-JP" altLang="en-US" sz="700" dirty="0" smtClean="0">
                          <a:latin typeface="Meiryo UI" panose="020B0604030504040204" pitchFamily="50" charset="-128"/>
                          <a:ea typeface="Meiryo UI" panose="020B0604030504040204" pitchFamily="50" charset="-128"/>
                        </a:rPr>
                        <a:t>万円以上ある方。なお、同居される配偶者の方を連帯債務者とし所得合算される場合は、ご本人もしくは配偶者の方どちらか一方の所得が</a:t>
                      </a:r>
                      <a:r>
                        <a:rPr kumimoji="1" lang="en-US" altLang="ja-JP" sz="700" dirty="0" smtClean="0">
                          <a:latin typeface="Meiryo UI" panose="020B0604030504040204" pitchFamily="50" charset="-128"/>
                          <a:ea typeface="Meiryo UI" panose="020B0604030504040204" pitchFamily="50" charset="-128"/>
                        </a:rPr>
                        <a:t>250</a:t>
                      </a:r>
                      <a:r>
                        <a:rPr kumimoji="1" lang="ja-JP" altLang="en-US" sz="700" dirty="0" smtClean="0">
                          <a:latin typeface="Meiryo UI" panose="020B0604030504040204" pitchFamily="50" charset="-128"/>
                          <a:ea typeface="Meiryo UI" panose="020B0604030504040204" pitchFamily="50" charset="-128"/>
                        </a:rPr>
                        <a:t>万円以上であり、合算後の所得が</a:t>
                      </a:r>
                      <a:r>
                        <a:rPr kumimoji="1" lang="en-US" altLang="ja-JP" sz="700" dirty="0" smtClean="0">
                          <a:latin typeface="Meiryo UI" panose="020B0604030504040204" pitchFamily="50" charset="-128"/>
                          <a:ea typeface="Meiryo UI" panose="020B0604030504040204" pitchFamily="50" charset="-128"/>
                        </a:rPr>
                        <a:t>350</a:t>
                      </a:r>
                      <a:r>
                        <a:rPr kumimoji="1" lang="ja-JP" altLang="en-US" sz="700" dirty="0" smtClean="0">
                          <a:latin typeface="Meiryo UI" panose="020B0604030504040204" pitchFamily="50" charset="-128"/>
                          <a:ea typeface="Meiryo UI" panose="020B0604030504040204" pitchFamily="50" charset="-128"/>
                        </a:rPr>
                        <a:t>万円以上である方。</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tc gridSpan="2">
                  <a:txBody>
                    <a:bodyPr/>
                    <a:lstStyle/>
                    <a:p>
                      <a:r>
                        <a:rPr kumimoji="1" lang="ja-JP" altLang="en-US" sz="700" dirty="0" smtClean="0">
                          <a:latin typeface="Meiryo UI" panose="020B0604030504040204" pitchFamily="50" charset="-128"/>
                          <a:ea typeface="Meiryo UI" panose="020B0604030504040204" pitchFamily="50" charset="-128"/>
                        </a:rPr>
                        <a:t>○前年度税込年収が</a:t>
                      </a:r>
                      <a:r>
                        <a:rPr kumimoji="1" lang="en-US" altLang="ja-JP" sz="700" dirty="0" smtClean="0">
                          <a:latin typeface="Meiryo UI" panose="020B0604030504040204" pitchFamily="50" charset="-128"/>
                          <a:ea typeface="Meiryo UI" panose="020B0604030504040204" pitchFamily="50" charset="-128"/>
                        </a:rPr>
                        <a:t>150</a:t>
                      </a:r>
                      <a:r>
                        <a:rPr kumimoji="1" lang="ja-JP" altLang="en-US" sz="700" dirty="0" smtClean="0">
                          <a:latin typeface="Meiryo UI" panose="020B0604030504040204" pitchFamily="50" charset="-128"/>
                          <a:ea typeface="Meiryo UI" panose="020B0604030504040204" pitchFamily="50" charset="-128"/>
                        </a:rPr>
                        <a:t>万円以上ある方（自営業者の方は前年度税引前所得とします。）。</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78010776"/>
                  </a:ext>
                </a:extLst>
              </a:tr>
              <a:tr h="254000">
                <a:tc v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a:tc>
                <a:tc gridSpan="3">
                  <a:txBody>
                    <a:bodyPr/>
                    <a:lstStyle/>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○原則として、勤続（または営業）年数が３年以上の方。</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gridSpan="2">
                  <a:txBody>
                    <a:bodyPr/>
                    <a:lstStyle/>
                    <a:p>
                      <a:r>
                        <a:rPr kumimoji="1" lang="ja-JP" altLang="en-US" sz="700" dirty="0" smtClean="0">
                          <a:latin typeface="Meiryo UI" panose="020B0604030504040204" pitchFamily="50" charset="-128"/>
                          <a:ea typeface="Meiryo UI" panose="020B0604030504040204" pitchFamily="50" charset="-128"/>
                        </a:rPr>
                        <a:t>○勤続（または営業）年数が１年以上の方。</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0876630"/>
                  </a:ext>
                </a:extLst>
              </a:tr>
              <a:tr h="220124">
                <a:tc>
                  <a:txBody>
                    <a:bodyPr/>
                    <a:lstStyle/>
                    <a:p>
                      <a:pPr algn="ctr"/>
                      <a:r>
                        <a:rPr kumimoji="1" lang="ja-JP" altLang="en-US" sz="700" dirty="0" smtClean="0">
                          <a:latin typeface="Meiryo UI" panose="020B0604030504040204" pitchFamily="50" charset="-128"/>
                          <a:ea typeface="Meiryo UI" panose="020B0604030504040204" pitchFamily="50" charset="-128"/>
                        </a:rPr>
                        <a:t>ご返済</a:t>
                      </a:r>
                      <a:endParaRPr kumimoji="1" lang="en-US" altLang="ja-JP" sz="700" dirty="0" smtClean="0">
                        <a:latin typeface="Meiryo UI" panose="020B0604030504040204" pitchFamily="50" charset="-128"/>
                        <a:ea typeface="Meiryo UI" panose="020B0604030504040204" pitchFamily="50" charset="-128"/>
                      </a:endParaRPr>
                    </a:p>
                    <a:p>
                      <a:pPr algn="ctr"/>
                      <a:r>
                        <a:rPr kumimoji="1" lang="ja-JP" altLang="en-US" sz="700" dirty="0" smtClean="0">
                          <a:latin typeface="Meiryo UI" panose="020B0604030504040204" pitchFamily="50" charset="-128"/>
                          <a:ea typeface="Meiryo UI" panose="020B0604030504040204" pitchFamily="50" charset="-128"/>
                        </a:rPr>
                        <a:t>方法</a:t>
                      </a:r>
                      <a:endParaRPr kumimoji="1" lang="ja-JP" altLang="en-US" sz="700" dirty="0">
                        <a:latin typeface="Meiryo UI" panose="020B0604030504040204" pitchFamily="50" charset="-128"/>
                        <a:ea typeface="Meiryo UI" panose="020B0604030504040204" pitchFamily="50" charset="-128"/>
                      </a:endParaRPr>
                    </a:p>
                  </a:txBody>
                  <a:tcPr>
                    <a:solidFill>
                      <a:schemeClr val="bg1">
                        <a:lumMod val="95000"/>
                      </a:schemeClr>
                    </a:solidFill>
                  </a:tcPr>
                </a:tc>
                <a:tc gridSpan="5">
                  <a:txBody>
                    <a:bodyPr/>
                    <a:lstStyle/>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○元利均等返済</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76490077"/>
                  </a:ext>
                </a:extLst>
              </a:tr>
              <a:tr h="370840">
                <a:tc>
                  <a:txBody>
                    <a:bodyPr/>
                    <a:lstStyle/>
                    <a:p>
                      <a:pPr algn="ctr"/>
                      <a:r>
                        <a:rPr kumimoji="1" lang="ja-JP" altLang="en-US" sz="700" dirty="0" smtClean="0">
                          <a:latin typeface="Meiryo UI" panose="020B0604030504040204" pitchFamily="50" charset="-128"/>
                          <a:ea typeface="Meiryo UI" panose="020B0604030504040204" pitchFamily="50" charset="-128"/>
                        </a:rPr>
                        <a:t>お借入</a:t>
                      </a:r>
                      <a:endParaRPr kumimoji="1" lang="en-US" altLang="ja-JP" sz="700" dirty="0" smtClean="0">
                        <a:latin typeface="Meiryo UI" panose="020B0604030504040204" pitchFamily="50" charset="-128"/>
                        <a:ea typeface="Meiryo UI" panose="020B0604030504040204" pitchFamily="50" charset="-128"/>
                      </a:endParaRPr>
                    </a:p>
                    <a:p>
                      <a:pPr algn="ctr"/>
                      <a:r>
                        <a:rPr kumimoji="1" lang="ja-JP" altLang="en-US" sz="700" dirty="0" smtClean="0">
                          <a:latin typeface="Meiryo UI" panose="020B0604030504040204" pitchFamily="50" charset="-128"/>
                          <a:ea typeface="Meiryo UI" panose="020B0604030504040204" pitchFamily="50" charset="-128"/>
                        </a:rPr>
                        <a:t>利率</a:t>
                      </a:r>
                      <a:endParaRPr kumimoji="1" lang="ja-JP" altLang="en-US" sz="700" dirty="0">
                        <a:latin typeface="Meiryo UI" panose="020B0604030504040204" pitchFamily="50" charset="-128"/>
                        <a:ea typeface="Meiryo UI" panose="020B0604030504040204" pitchFamily="50" charset="-128"/>
                      </a:endParaRPr>
                    </a:p>
                  </a:txBody>
                  <a:tcPr>
                    <a:solidFill>
                      <a:schemeClr val="bg1">
                        <a:lumMod val="95000"/>
                      </a:schemeClr>
                    </a:solidFill>
                  </a:tcPr>
                </a:tc>
                <a:tc gridSpan="5">
                  <a:txBody>
                    <a:bodyPr/>
                    <a:lstStyle/>
                    <a:p>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変動金利型</a:t>
                      </a:r>
                      <a:r>
                        <a:rPr kumimoji="1" lang="en-US" altLang="ja-JP" sz="700" dirty="0" smtClean="0">
                          <a:latin typeface="Meiryo UI" panose="020B0604030504040204" pitchFamily="50" charset="-128"/>
                          <a:ea typeface="Meiryo UI" panose="020B0604030504040204" pitchFamily="50" charset="-128"/>
                        </a:rPr>
                        <a:t>】</a:t>
                      </a:r>
                    </a:p>
                    <a:p>
                      <a:r>
                        <a:rPr kumimoji="1" lang="ja-JP" altLang="en-US" sz="700" dirty="0" smtClean="0">
                          <a:latin typeface="Meiryo UI" panose="020B0604030504040204" pitchFamily="50" charset="-128"/>
                          <a:ea typeface="Meiryo UI" panose="020B0604030504040204" pitchFamily="50" charset="-128"/>
                        </a:rPr>
                        <a:t>お借入後の利率は、４月１日および</a:t>
                      </a:r>
                      <a:r>
                        <a:rPr kumimoji="1" lang="en-US" altLang="ja-JP" sz="700" dirty="0" smtClean="0">
                          <a:latin typeface="Meiryo UI" panose="020B0604030504040204" pitchFamily="50" charset="-128"/>
                          <a:ea typeface="Meiryo UI" panose="020B0604030504040204" pitchFamily="50" charset="-128"/>
                        </a:rPr>
                        <a:t>10</a:t>
                      </a:r>
                      <a:r>
                        <a:rPr kumimoji="1" lang="ja-JP" altLang="en-US" sz="700" dirty="0" smtClean="0">
                          <a:latin typeface="Meiryo UI" panose="020B0604030504040204" pitchFamily="50" charset="-128"/>
                          <a:ea typeface="Meiryo UI" panose="020B0604030504040204" pitchFamily="50" charset="-128"/>
                        </a:rPr>
                        <a:t>月１日の基準金利により、年２回見直しを行い、６月・</a:t>
                      </a:r>
                      <a:r>
                        <a:rPr kumimoji="1" lang="en-US" altLang="ja-JP" sz="700" dirty="0" smtClean="0">
                          <a:latin typeface="Meiryo UI" panose="020B0604030504040204" pitchFamily="50" charset="-128"/>
                          <a:ea typeface="Meiryo UI" panose="020B0604030504040204" pitchFamily="50" charset="-128"/>
                        </a:rPr>
                        <a:t>12</a:t>
                      </a:r>
                      <a:r>
                        <a:rPr kumimoji="1" lang="ja-JP" altLang="en-US" sz="700" dirty="0" smtClean="0">
                          <a:latin typeface="Meiryo UI" panose="020B0604030504040204" pitchFamily="50" charset="-128"/>
                          <a:ea typeface="Meiryo UI" panose="020B0604030504040204" pitchFamily="50" charset="-128"/>
                        </a:rPr>
                        <a:t>月の約定返済日の翌日より適用利率を変更いたします。</a:t>
                      </a:r>
                      <a:endParaRPr kumimoji="1" lang="en-US" altLang="ja-JP" sz="700" dirty="0" smtClean="0">
                        <a:latin typeface="Meiryo UI" panose="020B0604030504040204" pitchFamily="50" charset="-128"/>
                        <a:ea typeface="Meiryo UI" panose="020B0604030504040204" pitchFamily="50" charset="-128"/>
                      </a:endParaRPr>
                    </a:p>
                    <a:p>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固定変動選択型</a:t>
                      </a:r>
                      <a:r>
                        <a:rPr kumimoji="1" lang="en-US" altLang="ja-JP" sz="700" dirty="0" smtClean="0">
                          <a:latin typeface="Meiryo UI" panose="020B0604030504040204" pitchFamily="50" charset="-128"/>
                          <a:ea typeface="Meiryo UI" panose="020B0604030504040204" pitchFamily="50" charset="-128"/>
                        </a:rPr>
                        <a:t>】</a:t>
                      </a:r>
                    </a:p>
                    <a:p>
                      <a:r>
                        <a:rPr kumimoji="1" lang="ja-JP" altLang="en-US" sz="700" dirty="0" smtClean="0">
                          <a:latin typeface="Meiryo UI" panose="020B0604030504040204" pitchFamily="50" charset="-128"/>
                          <a:ea typeface="Meiryo UI" panose="020B0604030504040204" pitchFamily="50" charset="-128"/>
                        </a:rPr>
                        <a:t>固定金利を選択された期間中（</a:t>
                      </a:r>
                      <a:r>
                        <a:rPr kumimoji="1" lang="en-US" altLang="ja-JP" sz="700" dirty="0" smtClean="0">
                          <a:latin typeface="Meiryo UI" panose="020B0604030504040204" pitchFamily="50" charset="-128"/>
                          <a:ea typeface="Meiryo UI" panose="020B0604030504040204" pitchFamily="50" charset="-128"/>
                        </a:rPr>
                        <a:t>3</a:t>
                      </a:r>
                      <a:r>
                        <a:rPr kumimoji="1" lang="ja-JP" altLang="en-US" sz="700" dirty="0" smtClean="0">
                          <a:latin typeface="Meiryo UI" panose="020B0604030504040204" pitchFamily="50" charset="-128"/>
                          <a:ea typeface="Meiryo UI" panose="020B0604030504040204" pitchFamily="50" charset="-128"/>
                        </a:rPr>
                        <a:t>年・</a:t>
                      </a:r>
                      <a:r>
                        <a:rPr kumimoji="1" lang="en-US" altLang="ja-JP" sz="700" dirty="0" smtClean="0">
                          <a:latin typeface="Meiryo UI" panose="020B0604030504040204" pitchFamily="50" charset="-128"/>
                          <a:ea typeface="Meiryo UI" panose="020B0604030504040204" pitchFamily="50" charset="-128"/>
                        </a:rPr>
                        <a:t>5</a:t>
                      </a:r>
                      <a:r>
                        <a:rPr kumimoji="1" lang="ja-JP" altLang="en-US" sz="700" dirty="0" smtClean="0">
                          <a:latin typeface="Meiryo UI" panose="020B0604030504040204" pitchFamily="50" charset="-128"/>
                          <a:ea typeface="Meiryo UI" panose="020B0604030504040204" pitchFamily="50" charset="-128"/>
                        </a:rPr>
                        <a:t>年・</a:t>
                      </a:r>
                      <a:r>
                        <a:rPr kumimoji="1" lang="en-US" altLang="ja-JP" sz="700" dirty="0" smtClean="0">
                          <a:latin typeface="Meiryo UI" panose="020B0604030504040204" pitchFamily="50" charset="-128"/>
                          <a:ea typeface="Meiryo UI" panose="020B0604030504040204" pitchFamily="50" charset="-128"/>
                        </a:rPr>
                        <a:t>10</a:t>
                      </a:r>
                      <a:r>
                        <a:rPr kumimoji="1" lang="ja-JP" altLang="en-US" sz="700" dirty="0" smtClean="0">
                          <a:latin typeface="Meiryo UI" panose="020B0604030504040204" pitchFamily="50" charset="-128"/>
                          <a:ea typeface="Meiryo UI" panose="020B0604030504040204" pitchFamily="50" charset="-128"/>
                        </a:rPr>
                        <a:t>年）のお借入利率は変動しません。</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お申し出により固定金利特約期間終了時に、再度、その時点での</a:t>
                      </a:r>
                      <a:r>
                        <a:rPr kumimoji="1" lang="en-US" altLang="ja-JP" sz="700" dirty="0" smtClean="0">
                          <a:latin typeface="Meiryo UI" panose="020B0604030504040204" pitchFamily="50" charset="-128"/>
                          <a:ea typeface="Meiryo UI" panose="020B0604030504040204" pitchFamily="50" charset="-128"/>
                        </a:rPr>
                        <a:t>JA</a:t>
                      </a:r>
                      <a:r>
                        <a:rPr kumimoji="1" lang="ja-JP" altLang="en-US" sz="700" dirty="0" smtClean="0">
                          <a:latin typeface="Meiryo UI" panose="020B0604030504040204" pitchFamily="50" charset="-128"/>
                          <a:ea typeface="Meiryo UI" panose="020B0604030504040204" pitchFamily="50" charset="-128"/>
                        </a:rPr>
                        <a:t>所定の固定金利または変動金利の特約を設定することができます。</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お申出がない場合は、「変動金利型」に切り替えとなります。</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4388164"/>
                  </a:ext>
                </a:extLst>
              </a:tr>
              <a:tr h="370840">
                <a:tc>
                  <a:txBody>
                    <a:bodyPr/>
                    <a:lstStyle/>
                    <a:p>
                      <a:pPr algn="ctr"/>
                      <a:r>
                        <a:rPr kumimoji="1" lang="ja-JP" altLang="en-US" sz="700" dirty="0" smtClean="0">
                          <a:latin typeface="Meiryo UI" panose="020B0604030504040204" pitchFamily="50" charset="-128"/>
                          <a:ea typeface="Meiryo UI" panose="020B0604030504040204" pitchFamily="50" charset="-128"/>
                        </a:rPr>
                        <a:t>保証料</a:t>
                      </a:r>
                      <a:endParaRPr kumimoji="1" lang="ja-JP" altLang="en-US" sz="700" dirty="0">
                        <a:latin typeface="Meiryo UI" panose="020B0604030504040204" pitchFamily="50" charset="-128"/>
                        <a:ea typeface="Meiryo UI" panose="020B0604030504040204" pitchFamily="50" charset="-128"/>
                      </a:endParaRPr>
                    </a:p>
                  </a:txBody>
                  <a:tcPr>
                    <a:solidFill>
                      <a:schemeClr val="bg1">
                        <a:lumMod val="95000"/>
                      </a:schemeClr>
                    </a:solidFill>
                  </a:tcPr>
                </a:tc>
                <a:tc gridSpan="3">
                  <a:txBody>
                    <a:bodyPr/>
                    <a:lstStyle/>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○一括払い・分割払いのいずれかよりご選択いただけます。</a:t>
                      </a:r>
                    </a:p>
                    <a:p>
                      <a:r>
                        <a:rPr kumimoji="1" lang="ja-JP" altLang="en-US" sz="700" dirty="0" smtClean="0">
                          <a:latin typeface="Meiryo UI" panose="020B0604030504040204" pitchFamily="50" charset="-128"/>
                          <a:ea typeface="Meiryo UI" panose="020B0604030504040204" pitchFamily="50" charset="-128"/>
                        </a:rPr>
                        <a:t>①一括払い</a:t>
                      </a:r>
                    </a:p>
                    <a:p>
                      <a:r>
                        <a:rPr kumimoji="1" lang="ja-JP" altLang="en-US" sz="700" dirty="0" smtClean="0">
                          <a:latin typeface="Meiryo UI" panose="020B0604030504040204" pitchFamily="50" charset="-128"/>
                          <a:ea typeface="Meiryo UI" panose="020B0604030504040204" pitchFamily="50" charset="-128"/>
                        </a:rPr>
                        <a:t>ご融資時に一括して保証料をお支払いいただきます。</a:t>
                      </a:r>
                      <a:endParaRPr kumimoji="1" lang="en-US" altLang="ja-JP" sz="700" dirty="0" smtClean="0">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700" dirty="0" smtClean="0">
                          <a:latin typeface="Meiryo UI" panose="020B0604030504040204" pitchFamily="50" charset="-128"/>
                          <a:ea typeface="Meiryo UI" panose="020B0604030504040204" pitchFamily="50" charset="-128"/>
                        </a:rPr>
                        <a:t>　</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保証料率</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年</a:t>
                      </a:r>
                      <a:r>
                        <a:rPr kumimoji="1" lang="en-US" altLang="ja-JP" sz="700" dirty="0" smtClean="0">
                          <a:latin typeface="Meiryo UI" panose="020B0604030504040204" pitchFamily="50" charset="-128"/>
                          <a:ea typeface="Meiryo UI" panose="020B0604030504040204" pitchFamily="50" charset="-128"/>
                        </a:rPr>
                        <a:t>0.046</a:t>
                      </a:r>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~0.398</a:t>
                      </a:r>
                      <a:r>
                        <a:rPr kumimoji="1" lang="ja-JP" altLang="en-US" sz="700" dirty="0" smtClean="0">
                          <a:latin typeface="Meiryo UI" panose="020B0604030504040204" pitchFamily="50" charset="-128"/>
                          <a:ea typeface="Meiryo UI" panose="020B0604030504040204" pitchFamily="50" charset="-128"/>
                        </a:rPr>
                        <a:t>％（別途</a:t>
                      </a:r>
                      <a:r>
                        <a:rPr kumimoji="1" lang="en-US" altLang="ja-JP" sz="700" dirty="0" smtClean="0">
                          <a:latin typeface="Meiryo UI" panose="020B0604030504040204" pitchFamily="50" charset="-128"/>
                          <a:ea typeface="Meiryo UI" panose="020B0604030504040204" pitchFamily="50" charset="-128"/>
                        </a:rPr>
                        <a:t>30,000</a:t>
                      </a:r>
                      <a:r>
                        <a:rPr kumimoji="1" lang="ja-JP" altLang="en-US" sz="700" dirty="0" smtClean="0">
                          <a:latin typeface="Meiryo UI" panose="020B0604030504040204" pitchFamily="50" charset="-128"/>
                          <a:ea typeface="Meiryo UI" panose="020B0604030504040204" pitchFamily="50" charset="-128"/>
                        </a:rPr>
                        <a:t>円の一律保証料が必要となります。）</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②分割払い</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約定返済日の元利金返済にあわせ、保証料をお支払いいただきます。</a:t>
                      </a:r>
                      <a:endParaRPr kumimoji="1" lang="en-US" altLang="ja-JP" sz="700" dirty="0" smtClean="0">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700" dirty="0" smtClean="0">
                          <a:latin typeface="Meiryo UI" panose="020B0604030504040204" pitchFamily="50" charset="-128"/>
                          <a:ea typeface="Meiryo UI" panose="020B0604030504040204" pitchFamily="50" charset="-128"/>
                        </a:rPr>
                        <a:t>　</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保証料率</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年</a:t>
                      </a:r>
                      <a:r>
                        <a:rPr kumimoji="1" lang="en-US" altLang="ja-JP" sz="700" dirty="0" smtClean="0">
                          <a:latin typeface="Meiryo UI" panose="020B0604030504040204" pitchFamily="50" charset="-128"/>
                          <a:ea typeface="Meiryo UI" panose="020B0604030504040204" pitchFamily="50" charset="-128"/>
                        </a:rPr>
                        <a:t>0.098</a:t>
                      </a:r>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~0.448</a:t>
                      </a:r>
                      <a:r>
                        <a:rPr kumimoji="1" lang="ja-JP" altLang="en-US" sz="700" dirty="0" smtClean="0">
                          <a:latin typeface="Meiryo UI" panose="020B0604030504040204" pitchFamily="50" charset="-128"/>
                          <a:ea typeface="Meiryo UI" panose="020B0604030504040204" pitchFamily="50" charset="-128"/>
                        </a:rPr>
                        <a:t>％（別途</a:t>
                      </a:r>
                      <a:r>
                        <a:rPr kumimoji="1" lang="en-US" altLang="ja-JP" sz="700" dirty="0" smtClean="0">
                          <a:latin typeface="Meiryo UI" panose="020B0604030504040204" pitchFamily="50" charset="-128"/>
                          <a:ea typeface="Meiryo UI" panose="020B0604030504040204" pitchFamily="50" charset="-128"/>
                        </a:rPr>
                        <a:t>30,000</a:t>
                      </a:r>
                      <a:r>
                        <a:rPr kumimoji="1" lang="ja-JP" altLang="en-US" sz="700" dirty="0" smtClean="0">
                          <a:latin typeface="Meiryo UI" panose="020B0604030504040204" pitchFamily="50" charset="-128"/>
                          <a:ea typeface="Meiryo UI" panose="020B0604030504040204" pitchFamily="50" charset="-128"/>
                        </a:rPr>
                        <a:t>円の一律保証料が必要となります。）</a:t>
                      </a: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gridSpan="2">
                  <a:txBody>
                    <a:bodyPr/>
                    <a:lstStyle/>
                    <a:p>
                      <a:r>
                        <a:rPr kumimoji="1" lang="ja-JP" altLang="en-US" sz="700" dirty="0" smtClean="0">
                          <a:latin typeface="Meiryo UI" panose="020B0604030504040204" pitchFamily="50" charset="-128"/>
                          <a:ea typeface="Meiryo UI" panose="020B0604030504040204" pitchFamily="50" charset="-128"/>
                        </a:rPr>
                        <a:t>○一括払い・分割払いのいずれかよりご選択いただけます。</a:t>
                      </a:r>
                    </a:p>
                    <a:p>
                      <a:r>
                        <a:rPr kumimoji="1" lang="ja-JP" altLang="en-US" sz="700" dirty="0" smtClean="0">
                          <a:latin typeface="Meiryo UI" panose="020B0604030504040204" pitchFamily="50" charset="-128"/>
                          <a:ea typeface="Meiryo UI" panose="020B0604030504040204" pitchFamily="50" charset="-128"/>
                        </a:rPr>
                        <a:t>①一括払い</a:t>
                      </a:r>
                    </a:p>
                    <a:p>
                      <a:r>
                        <a:rPr kumimoji="1" lang="ja-JP" altLang="en-US" sz="700" dirty="0" smtClean="0">
                          <a:latin typeface="Meiryo UI" panose="020B0604030504040204" pitchFamily="50" charset="-128"/>
                          <a:ea typeface="Meiryo UI" panose="020B0604030504040204" pitchFamily="50" charset="-128"/>
                        </a:rPr>
                        <a:t>ご融資時に一括して保証料をお支払いいただきます。</a:t>
                      </a:r>
                      <a:endParaRPr kumimoji="1" lang="en-US" altLang="ja-JP" sz="700" dirty="0" smtClean="0">
                        <a:latin typeface="Meiryo UI" panose="020B0604030504040204" pitchFamily="50" charset="-128"/>
                        <a:ea typeface="Meiryo UI" panose="020B0604030504040204" pitchFamily="50" charset="-128"/>
                      </a:endParaRPr>
                    </a:p>
                    <a:p>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保証料率</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年</a:t>
                      </a:r>
                      <a:r>
                        <a:rPr kumimoji="1" lang="en-US" altLang="ja-JP" sz="700" dirty="0" smtClean="0">
                          <a:latin typeface="Meiryo UI" panose="020B0604030504040204" pitchFamily="50" charset="-128"/>
                          <a:ea typeface="Meiryo UI" panose="020B0604030504040204" pitchFamily="50" charset="-128"/>
                        </a:rPr>
                        <a:t>0.10</a:t>
                      </a:r>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~0.40</a:t>
                      </a:r>
                      <a:r>
                        <a:rPr kumimoji="1" lang="ja-JP" altLang="en-US" sz="700" dirty="0" smtClean="0">
                          <a:latin typeface="Meiryo UI" panose="020B0604030504040204" pitchFamily="50" charset="-128"/>
                          <a:ea typeface="Meiryo UI" panose="020B0604030504040204" pitchFamily="50" charset="-128"/>
                        </a:rPr>
                        <a:t>％</a:t>
                      </a:r>
                    </a:p>
                    <a:p>
                      <a:r>
                        <a:rPr kumimoji="1" lang="ja-JP" altLang="en-US" sz="700" dirty="0" smtClean="0">
                          <a:latin typeface="Meiryo UI" panose="020B0604030504040204" pitchFamily="50" charset="-128"/>
                          <a:ea typeface="Meiryo UI" panose="020B0604030504040204" pitchFamily="50" charset="-128"/>
                        </a:rPr>
                        <a:t>②分割払い</a:t>
                      </a:r>
                    </a:p>
                    <a:p>
                      <a:r>
                        <a:rPr kumimoji="1" lang="ja-JP" altLang="en-US" sz="700" dirty="0" smtClean="0">
                          <a:latin typeface="Meiryo UI" panose="020B0604030504040204" pitchFamily="50" charset="-128"/>
                          <a:ea typeface="Meiryo UI" panose="020B0604030504040204" pitchFamily="50" charset="-128"/>
                        </a:rPr>
                        <a:t>お客様から当ＪＡへお支払いいただく利息の中から当ＪＡが保証会社へ支払います。この場合、お借入利率は年</a:t>
                      </a:r>
                      <a:r>
                        <a:rPr kumimoji="1" lang="en-US" altLang="ja-JP" sz="700" dirty="0" smtClean="0">
                          <a:latin typeface="Meiryo UI" panose="020B0604030504040204" pitchFamily="50" charset="-128"/>
                          <a:ea typeface="Meiryo UI" panose="020B0604030504040204" pitchFamily="50" charset="-128"/>
                        </a:rPr>
                        <a:t>0.10</a:t>
                      </a:r>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0.40</a:t>
                      </a:r>
                      <a:r>
                        <a:rPr kumimoji="1" lang="ja-JP" altLang="en-US" sz="700" dirty="0" smtClean="0">
                          <a:latin typeface="Meiryo UI" panose="020B0604030504040204" pitchFamily="50" charset="-128"/>
                          <a:ea typeface="Meiryo UI" panose="020B0604030504040204" pitchFamily="50" charset="-128"/>
                        </a:rPr>
                        <a:t>％上乗せされた利率が適用されます。</a:t>
                      </a: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02170826"/>
                  </a:ext>
                </a:extLst>
              </a:tr>
              <a:tr h="370840">
                <a:tc>
                  <a:txBody>
                    <a:bodyPr/>
                    <a:lstStyle/>
                    <a:p>
                      <a:pPr algn="ctr"/>
                      <a:r>
                        <a:rPr kumimoji="1" lang="ja-JP" altLang="en-US" sz="700" dirty="0" smtClean="0">
                          <a:latin typeface="Meiryo UI" panose="020B0604030504040204" pitchFamily="50" charset="-128"/>
                          <a:ea typeface="Meiryo UI" panose="020B0604030504040204" pitchFamily="50" charset="-128"/>
                        </a:rPr>
                        <a:t>担保</a:t>
                      </a:r>
                      <a:endParaRPr kumimoji="1" lang="ja-JP" altLang="en-US" sz="700" dirty="0">
                        <a:latin typeface="Meiryo UI" panose="020B0604030504040204" pitchFamily="50" charset="-128"/>
                        <a:ea typeface="Meiryo UI" panose="020B0604030504040204" pitchFamily="50" charset="-128"/>
                      </a:endParaRPr>
                    </a:p>
                  </a:txBody>
                  <a:tcPr>
                    <a:solidFill>
                      <a:schemeClr val="bg1">
                        <a:lumMod val="95000"/>
                      </a:schemeClr>
                    </a:solidFill>
                  </a:tcPr>
                </a:tc>
                <a:tc gridSpan="5">
                  <a:txBody>
                    <a:bodyPr/>
                    <a:lstStyle/>
                    <a:p>
                      <a:pPr marL="0" indent="0">
                        <a:buFont typeface="Wingdings" panose="05000000000000000000" pitchFamily="2" charset="2"/>
                        <a:buNone/>
                      </a:pPr>
                      <a:r>
                        <a:rPr kumimoji="1" lang="ja-JP" altLang="en-US" sz="700" dirty="0" smtClean="0">
                          <a:latin typeface="Meiryo UI" panose="020B0604030504040204" pitchFamily="50" charset="-128"/>
                          <a:ea typeface="Meiryo UI" panose="020B0604030504040204" pitchFamily="50" charset="-128"/>
                        </a:rPr>
                        <a:t>○ご融資対象物件（建物のみ融資対象となる場合は土地・建物の双方とします。）に第一順位の抵当権を設定登記させていただきます。</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63187769"/>
                  </a:ext>
                </a:extLst>
              </a:tr>
              <a:tr h="370840">
                <a:tc>
                  <a:txBody>
                    <a:bodyPr/>
                    <a:lstStyle/>
                    <a:p>
                      <a:pPr algn="ctr"/>
                      <a:r>
                        <a:rPr kumimoji="1" lang="ja-JP" altLang="en-US" sz="700" dirty="0" smtClean="0">
                          <a:latin typeface="Meiryo UI" panose="020B0604030504040204" pitchFamily="50" charset="-128"/>
                          <a:ea typeface="Meiryo UI" panose="020B0604030504040204" pitchFamily="50" charset="-128"/>
                        </a:rPr>
                        <a:t>団体信用生命共済等</a:t>
                      </a:r>
                      <a:endParaRPr kumimoji="1" lang="ja-JP" altLang="en-US" sz="700" dirty="0">
                        <a:latin typeface="Meiryo UI" panose="020B0604030504040204" pitchFamily="50" charset="-128"/>
                        <a:ea typeface="Meiryo UI" panose="020B0604030504040204" pitchFamily="50" charset="-128"/>
                      </a:endParaRPr>
                    </a:p>
                  </a:txBody>
                  <a:tcPr>
                    <a:solidFill>
                      <a:schemeClr val="bg1">
                        <a:lumMod val="95000"/>
                      </a:schemeClr>
                    </a:solidFill>
                  </a:tcPr>
                </a:tc>
                <a:tc gridSpan="5">
                  <a:txBody>
                    <a:bodyPr/>
                    <a:lstStyle/>
                    <a:p>
                      <a:r>
                        <a:rPr kumimoji="1" lang="ja-JP" altLang="en-US" sz="700" dirty="0" smtClean="0">
                          <a:latin typeface="Meiryo UI" panose="020B0604030504040204" pitchFamily="50" charset="-128"/>
                          <a:ea typeface="Meiryo UI" panose="020B0604030504040204" pitchFamily="50" charset="-128"/>
                        </a:rPr>
                        <a:t>○当ＪＡ所定の３種類の団体信用生命共済のいずれかにご加入いただきます。</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なお、共済掛金は当</a:t>
                      </a:r>
                      <a:r>
                        <a:rPr kumimoji="1" lang="en-US" altLang="ja-JP" sz="700" dirty="0" smtClean="0">
                          <a:latin typeface="Meiryo UI" panose="020B0604030504040204" pitchFamily="50" charset="-128"/>
                          <a:ea typeface="Meiryo UI" panose="020B0604030504040204" pitchFamily="50" charset="-128"/>
                        </a:rPr>
                        <a:t>JA</a:t>
                      </a:r>
                      <a:r>
                        <a:rPr kumimoji="1" lang="ja-JP" altLang="en-US" sz="700" dirty="0" smtClean="0">
                          <a:latin typeface="Meiryo UI" panose="020B0604030504040204" pitchFamily="50" charset="-128"/>
                          <a:ea typeface="Meiryo UI" panose="020B0604030504040204" pitchFamily="50" charset="-128"/>
                        </a:rPr>
                        <a:t>が負担いたしますが、選択される団体信用生命共済の種類によりお借入</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利率は右表記載の加算利率分高くなります。</a:t>
                      </a:r>
                      <a:endParaRPr kumimoji="1" lang="en-US" altLang="ja-JP" sz="700" dirty="0" smtClean="0">
                        <a:latin typeface="Meiryo UI" panose="020B0604030504040204" pitchFamily="50" charset="-128"/>
                        <a:ea typeface="Meiryo UI" panose="020B0604030504040204" pitchFamily="50" charset="-128"/>
                      </a:endParaRPr>
                    </a:p>
                    <a:p>
                      <a:endParaRPr kumimoji="1" lang="en-US" altLang="ja-JP" sz="700" dirty="0" smtClean="0">
                        <a:latin typeface="Meiryo UI" panose="020B0604030504040204" pitchFamily="50" charset="-128"/>
                        <a:ea typeface="Meiryo UI" panose="020B0604030504040204" pitchFamily="50" charset="-128"/>
                      </a:endParaRPr>
                    </a:p>
                    <a:p>
                      <a:endParaRPr kumimoji="1" lang="en-US" altLang="ja-JP" sz="700" dirty="0" smtClean="0">
                        <a:latin typeface="Meiryo UI" panose="020B0604030504040204" pitchFamily="50" charset="-128"/>
                        <a:ea typeface="Meiryo UI" panose="020B0604030504040204" pitchFamily="50" charset="-128"/>
                      </a:endParaRPr>
                    </a:p>
                    <a:p>
                      <a:endParaRPr kumimoji="1" lang="en-US" altLang="ja-JP" sz="700" dirty="0" smtClean="0">
                        <a:latin typeface="Meiryo UI" panose="020B0604030504040204" pitchFamily="50" charset="-128"/>
                        <a:ea typeface="Meiryo UI" panose="020B0604030504040204" pitchFamily="50" charset="-128"/>
                      </a:endParaRPr>
                    </a:p>
                    <a:p>
                      <a:endParaRPr kumimoji="1" lang="ja-JP" altLang="en-US"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○ご希望により「</a:t>
                      </a:r>
                      <a:r>
                        <a:rPr kumimoji="1" lang="en-US" altLang="ja-JP" sz="700" dirty="0" smtClean="0">
                          <a:latin typeface="Meiryo UI" panose="020B0604030504040204" pitchFamily="50" charset="-128"/>
                          <a:ea typeface="Meiryo UI" panose="020B0604030504040204" pitchFamily="50" charset="-128"/>
                        </a:rPr>
                        <a:t>9</a:t>
                      </a:r>
                      <a:r>
                        <a:rPr kumimoji="1" lang="ja-JP" altLang="en-US" sz="700" dirty="0" smtClean="0">
                          <a:latin typeface="Meiryo UI" panose="020B0604030504040204" pitchFamily="50" charset="-128"/>
                          <a:ea typeface="Meiryo UI" panose="020B0604030504040204" pitchFamily="50" charset="-128"/>
                        </a:rPr>
                        <a:t>大疾病</a:t>
                      </a:r>
                      <a:r>
                        <a:rPr kumimoji="1" lang="ja-JP" altLang="en-US" sz="700" smtClean="0">
                          <a:latin typeface="Meiryo UI" panose="020B0604030504040204" pitchFamily="50" charset="-128"/>
                          <a:ea typeface="Meiryo UI" panose="020B0604030504040204" pitchFamily="50" charset="-128"/>
                        </a:rPr>
                        <a:t>保障保険」に</a:t>
                      </a:r>
                      <a:r>
                        <a:rPr kumimoji="1" lang="ja-JP" altLang="en-US" sz="700" dirty="0" smtClean="0">
                          <a:latin typeface="Meiryo UI" panose="020B0604030504040204" pitchFamily="50" charset="-128"/>
                          <a:ea typeface="Meiryo UI" panose="020B0604030504040204" pitchFamily="50" charset="-128"/>
                        </a:rPr>
                        <a:t>ご加入いただけます。ご利用にあたっては借入利率に年</a:t>
                      </a:r>
                      <a:r>
                        <a:rPr kumimoji="1" lang="en-US" altLang="ja-JP" sz="700" dirty="0" smtClean="0">
                          <a:latin typeface="Meiryo UI" panose="020B0604030504040204" pitchFamily="50" charset="-128"/>
                          <a:ea typeface="Meiryo UI" panose="020B0604030504040204" pitchFamily="50" charset="-128"/>
                        </a:rPr>
                        <a:t>0.3</a:t>
                      </a:r>
                      <a:r>
                        <a:rPr kumimoji="1" lang="ja-JP" altLang="en-US" sz="700" dirty="0" smtClean="0">
                          <a:latin typeface="Meiryo UI" panose="020B0604030504040204" pitchFamily="50" charset="-128"/>
                          <a:ea typeface="Meiryo UI" panose="020B0604030504040204" pitchFamily="50" charset="-128"/>
                        </a:rPr>
                        <a:t>％が加算されます。</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69658747"/>
                  </a:ext>
                </a:extLst>
              </a:tr>
              <a:tr h="370840">
                <a:tc rowSpan="2">
                  <a:txBody>
                    <a:bodyPr/>
                    <a:lstStyle/>
                    <a:p>
                      <a:pPr algn="ctr"/>
                      <a:r>
                        <a:rPr kumimoji="1" lang="ja-JP" altLang="en-US" sz="700" dirty="0" smtClean="0">
                          <a:latin typeface="Meiryo UI" panose="020B0604030504040204" pitchFamily="50" charset="-128"/>
                          <a:ea typeface="Meiryo UI" panose="020B0604030504040204" pitchFamily="50" charset="-128"/>
                        </a:rPr>
                        <a:t>その他留意事項</a:t>
                      </a:r>
                      <a:endParaRPr kumimoji="1" lang="ja-JP" altLang="en-US" sz="700" dirty="0">
                        <a:latin typeface="Meiryo UI" panose="020B0604030504040204" pitchFamily="50" charset="-128"/>
                        <a:ea typeface="Meiryo UI" panose="020B0604030504040204" pitchFamily="50" charset="-128"/>
                      </a:endParaRPr>
                    </a:p>
                  </a:txBody>
                  <a:tcPr>
                    <a:solidFill>
                      <a:schemeClr val="bg1">
                        <a:lumMod val="95000"/>
                      </a:schemeClr>
                    </a:solidFill>
                  </a:tcPr>
                </a:tc>
                <a:tc gridSpan="3">
                  <a:txBody>
                    <a:bodyPr/>
                    <a:lstStyle/>
                    <a:p>
                      <a:r>
                        <a:rPr kumimoji="1" lang="ja-JP" altLang="en-US" sz="700" dirty="0" smtClean="0">
                          <a:latin typeface="Meiryo UI" panose="020B0604030504040204" pitchFamily="50" charset="-128"/>
                          <a:ea typeface="Meiryo UI" panose="020B0604030504040204" pitchFamily="50" charset="-128"/>
                        </a:rPr>
                        <a:t>○ご融資の際、</a:t>
                      </a:r>
                      <a:r>
                        <a:rPr kumimoji="1" lang="en-US" altLang="ja-JP" sz="700" dirty="0" smtClean="0">
                          <a:latin typeface="Meiryo UI" panose="020B0604030504040204" pitchFamily="50" charset="-128"/>
                          <a:ea typeface="Meiryo UI" panose="020B0604030504040204" pitchFamily="50" charset="-128"/>
                        </a:rPr>
                        <a:t>JA</a:t>
                      </a:r>
                      <a:r>
                        <a:rPr kumimoji="1" lang="ja-JP" altLang="en-US" sz="700" dirty="0" smtClean="0">
                          <a:latin typeface="Meiryo UI" panose="020B0604030504040204" pitchFamily="50" charset="-128"/>
                          <a:ea typeface="Meiryo UI" panose="020B0604030504040204" pitchFamily="50" charset="-128"/>
                        </a:rPr>
                        <a:t>に対して</a:t>
                      </a:r>
                      <a:r>
                        <a:rPr kumimoji="1" lang="en-US" altLang="ja-JP" sz="700" dirty="0" smtClean="0">
                          <a:latin typeface="Meiryo UI" panose="020B0604030504040204" pitchFamily="50" charset="-128"/>
                          <a:ea typeface="Meiryo UI" panose="020B0604030504040204" pitchFamily="50" charset="-128"/>
                        </a:rPr>
                        <a:t>22,000</a:t>
                      </a:r>
                      <a:r>
                        <a:rPr kumimoji="1" lang="ja-JP" altLang="en-US" sz="700" dirty="0" smtClean="0">
                          <a:latin typeface="Meiryo UI" panose="020B0604030504040204" pitchFamily="50" charset="-128"/>
                          <a:ea typeface="Meiryo UI" panose="020B0604030504040204" pitchFamily="50" charset="-128"/>
                        </a:rPr>
                        <a:t>円の事務手数料（消費税等含む。）が必要となります。</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700" dirty="0" smtClean="0">
                          <a:latin typeface="Meiryo UI" panose="020B0604030504040204" pitchFamily="50" charset="-128"/>
                          <a:ea typeface="Meiryo UI" panose="020B0604030504040204" pitchFamily="50" charset="-128"/>
                        </a:rPr>
                        <a:t>○ご融資の際、</a:t>
                      </a:r>
                      <a:r>
                        <a:rPr kumimoji="1" lang="en-US" altLang="ja-JP" sz="700" dirty="0" smtClean="0">
                          <a:latin typeface="Meiryo UI" panose="020B0604030504040204" pitchFamily="50" charset="-128"/>
                          <a:ea typeface="Meiryo UI" panose="020B0604030504040204" pitchFamily="50" charset="-128"/>
                        </a:rPr>
                        <a:t>JA</a:t>
                      </a:r>
                      <a:r>
                        <a:rPr kumimoji="1" lang="ja-JP" altLang="en-US" sz="700" dirty="0" smtClean="0">
                          <a:latin typeface="Meiryo UI" panose="020B0604030504040204" pitchFamily="50" charset="-128"/>
                          <a:ea typeface="Meiryo UI" panose="020B0604030504040204" pitchFamily="50" charset="-128"/>
                        </a:rPr>
                        <a:t>に対して</a:t>
                      </a:r>
                      <a:r>
                        <a:rPr kumimoji="1" lang="en-US" altLang="ja-JP" sz="700" dirty="0" smtClean="0">
                          <a:latin typeface="Meiryo UI" panose="020B0604030504040204" pitchFamily="50" charset="-128"/>
                          <a:ea typeface="Meiryo UI" panose="020B0604030504040204" pitchFamily="50" charset="-128"/>
                        </a:rPr>
                        <a:t>22,000</a:t>
                      </a:r>
                      <a:r>
                        <a:rPr kumimoji="1" lang="ja-JP" altLang="en-US" sz="700" dirty="0" smtClean="0">
                          <a:latin typeface="Meiryo UI" panose="020B0604030504040204" pitchFamily="50" charset="-128"/>
                          <a:ea typeface="Meiryo UI" panose="020B0604030504040204" pitchFamily="50" charset="-128"/>
                        </a:rPr>
                        <a:t>円の事務手数料（消費税含む。）、保証機関に対して</a:t>
                      </a:r>
                      <a:r>
                        <a:rPr kumimoji="1" lang="en-US" altLang="ja-JP" sz="700" dirty="0" smtClean="0">
                          <a:latin typeface="Meiryo UI" panose="020B0604030504040204" pitchFamily="50" charset="-128"/>
                          <a:ea typeface="Meiryo UI" panose="020B0604030504040204" pitchFamily="50" charset="-128"/>
                        </a:rPr>
                        <a:t>33,000</a:t>
                      </a:r>
                      <a:r>
                        <a:rPr kumimoji="1" lang="ja-JP" altLang="en-US" sz="700" smtClean="0">
                          <a:latin typeface="Meiryo UI" panose="020B0604030504040204" pitchFamily="50" charset="-128"/>
                          <a:ea typeface="Meiryo UI" panose="020B0604030504040204" pitchFamily="50" charset="-128"/>
                        </a:rPr>
                        <a:t>円の事務手数料（消費税等含む。）が必要となります。</a:t>
                      </a: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48382105"/>
                  </a:ext>
                </a:extLst>
              </a:tr>
              <a:tr h="370840">
                <a:tc vMerge="1">
                  <a:txBody>
                    <a:bodyPr/>
                    <a:lstStyle/>
                    <a:p>
                      <a:pPr algn="ctr"/>
                      <a:endParaRPr kumimoji="1" lang="ja-JP" altLang="en-US" sz="700" dirty="0">
                        <a:latin typeface="Meiryo UI" panose="020B0604030504040204" pitchFamily="50" charset="-128"/>
                        <a:ea typeface="Meiryo UI" panose="020B0604030504040204" pitchFamily="50" charset="-128"/>
                      </a:endParaRPr>
                    </a:p>
                  </a:txBody>
                  <a:tcPr/>
                </a:tc>
                <a:tc gridSpan="5">
                  <a:txBody>
                    <a:bodyPr/>
                    <a:lstStyle/>
                    <a:p>
                      <a:r>
                        <a:rPr kumimoji="1" lang="ja-JP" altLang="en-US" sz="700" dirty="0" smtClean="0">
                          <a:latin typeface="Meiryo UI" panose="020B0604030504040204" pitchFamily="50" charset="-128"/>
                          <a:ea typeface="Meiryo UI" panose="020B0604030504040204" pitchFamily="50" charset="-128"/>
                        </a:rPr>
                        <a:t>○おまとめ住宅ローン対応を行う場合、資金使途に住宅資金以外の生活資金が含まれるため、民事再生法適用時の住宅資金等特例措置の対象外となる可能性があります。</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○印紙税・抵当権設定にかかる登録免許税・司法書士あて報酬が別途必要となります。</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○繰上返済を行う場合や返済条件を変更される場合は、当</a:t>
                      </a:r>
                      <a:r>
                        <a:rPr kumimoji="1" lang="en-US" altLang="ja-JP" sz="700" dirty="0" smtClean="0">
                          <a:latin typeface="Meiryo UI" panose="020B0604030504040204" pitchFamily="50" charset="-128"/>
                          <a:ea typeface="Meiryo UI" panose="020B0604030504040204" pitchFamily="50" charset="-128"/>
                        </a:rPr>
                        <a:t>JA</a:t>
                      </a:r>
                      <a:r>
                        <a:rPr kumimoji="1" lang="ja-JP" altLang="en-US" sz="700" dirty="0" err="1"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保証機関に対して所定の事務手数料が必要となります。</a:t>
                      </a:r>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7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26975660"/>
                  </a:ext>
                </a:extLst>
              </a:tr>
            </a:tbl>
          </a:graphicData>
        </a:graphic>
      </p:graphicFrame>
      <p:sp>
        <p:nvSpPr>
          <p:cNvPr id="5" name="テキスト ボックス 4"/>
          <p:cNvSpPr txBox="1"/>
          <p:nvPr/>
        </p:nvSpPr>
        <p:spPr>
          <a:xfrm>
            <a:off x="106680" y="9441180"/>
            <a:ext cx="6362700" cy="461665"/>
          </a:xfrm>
          <a:prstGeom prst="rect">
            <a:avLst/>
          </a:prstGeom>
          <a:noFill/>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本ローンをご利用いただける方は、</a:t>
            </a:r>
            <a:r>
              <a:rPr kumimoji="1" lang="en-US" altLang="ja-JP" sz="800" dirty="0" smtClean="0">
                <a:latin typeface="Meiryo UI" panose="020B0604030504040204" pitchFamily="50" charset="-128"/>
                <a:ea typeface="Meiryo UI" panose="020B0604030504040204" pitchFamily="50" charset="-128"/>
              </a:rPr>
              <a:t>JA</a:t>
            </a:r>
            <a:r>
              <a:rPr kumimoji="1" lang="ja-JP" altLang="en-US" sz="800" dirty="0" smtClean="0">
                <a:latin typeface="Meiryo UI" panose="020B0604030504040204" pitchFamily="50" charset="-128"/>
                <a:ea typeface="Meiryo UI" panose="020B0604030504040204" pitchFamily="50" charset="-128"/>
              </a:rPr>
              <a:t>所定の資格・要件を満たす方に限らせていただきます。</a:t>
            </a:r>
            <a:endParaRPr kumimoji="1" lang="en-US" altLang="ja-JP" sz="800" dirty="0" smtClean="0">
              <a:latin typeface="Meiryo UI" panose="020B0604030504040204" pitchFamily="50" charset="-128"/>
              <a:ea typeface="Meiryo UI" panose="020B0604030504040204" pitchFamily="50" charset="-128"/>
            </a:endParaRPr>
          </a:p>
          <a:p>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審査の結果によっては、本適用金利のご利用もしくは本ローン利用のご希望にそえない場合がございますのでご了承ください。</a:t>
            </a:r>
            <a:endParaRPr lang="en-US" altLang="ja-JP" sz="800" dirty="0" smtClean="0">
              <a:latin typeface="Meiryo UI" panose="020B0604030504040204" pitchFamily="50" charset="-128"/>
              <a:ea typeface="Meiryo UI" panose="020B0604030504040204" pitchFamily="50" charset="-128"/>
            </a:endParaRPr>
          </a:p>
          <a:p>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ご返済が滞った場合には、適用金利を店頭表示金利に引上げさせていただきます。</a:t>
            </a:r>
            <a:endParaRPr lang="en-US" altLang="ja-JP" sz="800" dirty="0" smtClean="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953529579"/>
              </p:ext>
            </p:extLst>
          </p:nvPr>
        </p:nvGraphicFramePr>
        <p:xfrm>
          <a:off x="4354068" y="7636583"/>
          <a:ext cx="2268000" cy="731520"/>
        </p:xfrm>
        <a:graphic>
          <a:graphicData uri="http://schemas.openxmlformats.org/drawingml/2006/table">
            <a:tbl>
              <a:tblPr firstRow="1" bandRow="1">
                <a:tableStyleId>{F5AB1C69-6EDB-4FF4-983F-18BD219EF322}</a:tableStyleId>
              </a:tblPr>
              <a:tblGrid>
                <a:gridCol w="1728000">
                  <a:extLst>
                    <a:ext uri="{9D8B030D-6E8A-4147-A177-3AD203B41FA5}">
                      <a16:colId xmlns:a16="http://schemas.microsoft.com/office/drawing/2014/main" val="2061375698"/>
                    </a:ext>
                  </a:extLst>
                </a:gridCol>
                <a:gridCol w="540000">
                  <a:extLst>
                    <a:ext uri="{9D8B030D-6E8A-4147-A177-3AD203B41FA5}">
                      <a16:colId xmlns:a16="http://schemas.microsoft.com/office/drawing/2014/main" val="348711944"/>
                    </a:ext>
                  </a:extLst>
                </a:gridCol>
              </a:tblGrid>
              <a:tr h="0">
                <a:tc>
                  <a:txBody>
                    <a:bodyPr/>
                    <a:lstStyle/>
                    <a:p>
                      <a:pPr algn="ctr"/>
                      <a:r>
                        <a:rPr kumimoji="1" lang="ja-JP" altLang="en-US" sz="600" b="1" dirty="0" smtClean="0">
                          <a:latin typeface="Meiryo UI" panose="020B0604030504040204" pitchFamily="50" charset="-128"/>
                          <a:ea typeface="Meiryo UI" panose="020B0604030504040204" pitchFamily="50" charset="-128"/>
                        </a:rPr>
                        <a:t>団体信用生命共済</a:t>
                      </a:r>
                      <a:endParaRPr kumimoji="1" lang="ja-JP" altLang="en-US" sz="600" b="1"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600" b="1" dirty="0" smtClean="0">
                          <a:latin typeface="Meiryo UI" panose="020B0604030504040204" pitchFamily="50" charset="-128"/>
                          <a:ea typeface="Meiryo UI" panose="020B0604030504040204" pitchFamily="50" charset="-128"/>
                        </a:rPr>
                        <a:t>加算利率</a:t>
                      </a:r>
                      <a:endParaRPr kumimoji="1" lang="ja-JP" altLang="en-US" sz="600" b="1"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3964692"/>
                  </a:ext>
                </a:extLst>
              </a:tr>
              <a:tr h="0">
                <a:tc>
                  <a:txBody>
                    <a:bodyPr/>
                    <a:lstStyle/>
                    <a:p>
                      <a:pPr algn="ctr"/>
                      <a:r>
                        <a:rPr kumimoji="1" lang="ja-JP" altLang="en-US" sz="600" dirty="0" smtClean="0">
                          <a:latin typeface="Meiryo UI" panose="020B0604030504040204" pitchFamily="50" charset="-128"/>
                          <a:ea typeface="Meiryo UI" panose="020B0604030504040204" pitchFamily="50" charset="-128"/>
                        </a:rPr>
                        <a:t>団体信用生命共済（特約なし）</a:t>
                      </a:r>
                      <a:endParaRPr kumimoji="1" lang="ja-JP" altLang="en-US" sz="6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600" dirty="0" smtClean="0">
                          <a:latin typeface="Meiryo UI" panose="020B0604030504040204" pitchFamily="50" charset="-128"/>
                          <a:ea typeface="Meiryo UI" panose="020B0604030504040204" pitchFamily="50" charset="-128"/>
                        </a:rPr>
                        <a:t>なし</a:t>
                      </a:r>
                      <a:endParaRPr kumimoji="1" lang="ja-JP" altLang="en-US" sz="6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2312854"/>
                  </a:ext>
                </a:extLst>
              </a:tr>
              <a:tr h="0">
                <a:tc>
                  <a:txBody>
                    <a:bodyPr/>
                    <a:lstStyle/>
                    <a:p>
                      <a:pPr algn="ctr"/>
                      <a:r>
                        <a:rPr kumimoji="1" lang="ja-JP" altLang="en-US" sz="600" dirty="0" smtClean="0">
                          <a:latin typeface="Meiryo UI" panose="020B0604030504040204" pitchFamily="50" charset="-128"/>
                          <a:ea typeface="Meiryo UI" panose="020B0604030504040204" pitchFamily="50" charset="-128"/>
                        </a:rPr>
                        <a:t>長期継続入院特約付団体信用生命共済</a:t>
                      </a:r>
                      <a:endParaRPr kumimoji="1" lang="ja-JP" altLang="en-US" sz="6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600" dirty="0" smtClean="0">
                          <a:latin typeface="Meiryo UI" panose="020B0604030504040204" pitchFamily="50" charset="-128"/>
                          <a:ea typeface="Meiryo UI" panose="020B0604030504040204" pitchFamily="50" charset="-128"/>
                        </a:rPr>
                        <a:t>年</a:t>
                      </a:r>
                      <a:r>
                        <a:rPr kumimoji="1" lang="en-US" altLang="ja-JP" sz="600" dirty="0" smtClean="0">
                          <a:latin typeface="Meiryo UI" panose="020B0604030504040204" pitchFamily="50" charset="-128"/>
                          <a:ea typeface="Meiryo UI" panose="020B0604030504040204" pitchFamily="50" charset="-128"/>
                        </a:rPr>
                        <a:t>0.1</a:t>
                      </a:r>
                      <a:r>
                        <a:rPr kumimoji="1" lang="ja-JP" altLang="en-US" sz="600" dirty="0" smtClean="0">
                          <a:latin typeface="Meiryo UI" panose="020B0604030504040204" pitchFamily="50" charset="-128"/>
                          <a:ea typeface="Meiryo UI" panose="020B0604030504040204" pitchFamily="50" charset="-128"/>
                        </a:rPr>
                        <a:t>％</a:t>
                      </a:r>
                      <a:endParaRPr kumimoji="1" lang="ja-JP" altLang="en-US" sz="6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7461230"/>
                  </a:ext>
                </a:extLst>
              </a:tr>
              <a:tr h="0">
                <a:tc>
                  <a:txBody>
                    <a:bodyPr/>
                    <a:lstStyle/>
                    <a:p>
                      <a:pPr algn="ctr"/>
                      <a:r>
                        <a:rPr kumimoji="1" lang="ja-JP" altLang="en-US" sz="600" dirty="0" smtClean="0">
                          <a:latin typeface="Meiryo UI" panose="020B0604030504040204" pitchFamily="50" charset="-128"/>
                          <a:ea typeface="Meiryo UI" panose="020B0604030504040204" pitchFamily="50" charset="-128"/>
                        </a:rPr>
                        <a:t>三大疾病保障特約付団体信用生命共済</a:t>
                      </a:r>
                      <a:endParaRPr kumimoji="1" lang="ja-JP" altLang="en-US" sz="6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kumimoji="1" lang="ja-JP" altLang="en-US" sz="600" dirty="0" smtClean="0">
                          <a:latin typeface="Meiryo UI" panose="020B0604030504040204" pitchFamily="50" charset="-128"/>
                          <a:ea typeface="Meiryo UI" panose="020B0604030504040204" pitchFamily="50" charset="-128"/>
                        </a:rPr>
                        <a:t>年</a:t>
                      </a:r>
                      <a:r>
                        <a:rPr kumimoji="1" lang="en-US" altLang="ja-JP" sz="600" dirty="0" smtClean="0">
                          <a:latin typeface="Meiryo UI" panose="020B0604030504040204" pitchFamily="50" charset="-128"/>
                          <a:ea typeface="Meiryo UI" panose="020B0604030504040204" pitchFamily="50" charset="-128"/>
                        </a:rPr>
                        <a:t>0.1</a:t>
                      </a:r>
                      <a:r>
                        <a:rPr kumimoji="1" lang="ja-JP" altLang="en-US" sz="600" dirty="0" smtClean="0">
                          <a:latin typeface="Meiryo UI" panose="020B0604030504040204" pitchFamily="50" charset="-128"/>
                          <a:ea typeface="Meiryo UI" panose="020B0604030504040204" pitchFamily="50" charset="-128"/>
                        </a:rPr>
                        <a:t>％</a:t>
                      </a:r>
                      <a:endParaRPr kumimoji="1" lang="ja-JP" altLang="en-US" sz="6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8516727"/>
                  </a:ext>
                </a:extLst>
              </a:tr>
            </a:tbl>
          </a:graphicData>
        </a:graphic>
      </p:graphicFrame>
      <p:sp>
        <p:nvSpPr>
          <p:cNvPr id="6" name="正方形/長方形 5"/>
          <p:cNvSpPr/>
          <p:nvPr/>
        </p:nvSpPr>
        <p:spPr>
          <a:xfrm>
            <a:off x="227475" y="71120"/>
            <a:ext cx="6408420" cy="150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smtClean="0">
                <a:solidFill>
                  <a:srgbClr val="002060"/>
                </a:solidFill>
                <a:latin typeface="Meiryo UI" panose="020B0604030504040204" pitchFamily="50" charset="-128"/>
                <a:ea typeface="Meiryo UI" panose="020B0604030504040204" pitchFamily="50" charset="-128"/>
              </a:rPr>
              <a:t>JA</a:t>
            </a:r>
            <a:r>
              <a:rPr kumimoji="1" lang="ja-JP" altLang="en-US" sz="1000" b="1" dirty="0" smtClean="0">
                <a:solidFill>
                  <a:srgbClr val="002060"/>
                </a:solidFill>
                <a:latin typeface="Meiryo UI" panose="020B0604030504040204" pitchFamily="50" charset="-128"/>
                <a:ea typeface="Meiryo UI" panose="020B0604030504040204" pitchFamily="50" charset="-128"/>
              </a:rPr>
              <a:t>住宅ローン（商品概要）</a:t>
            </a:r>
            <a:endParaRPr kumimoji="1" lang="ja-JP" altLang="en-US" sz="1000" b="1" dirty="0">
              <a:solidFill>
                <a:srgbClr val="002060"/>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4935175" y="0"/>
            <a:ext cx="1922825" cy="246221"/>
          </a:xfrm>
          <a:prstGeom prst="rect">
            <a:avLst/>
          </a:prstGeom>
          <a:noFill/>
        </p:spPr>
        <p:txBody>
          <a:bodyPr wrap="square" rtlCol="0">
            <a:spAutoFit/>
          </a:bodyPr>
          <a:lstStyle/>
          <a:p>
            <a:pPr algn="ctr"/>
            <a:r>
              <a:rPr lang="en-US" altLang="ja-JP" sz="1000" dirty="0" smtClean="0">
                <a:solidFill>
                  <a:schemeClr val="accent5">
                    <a:lumMod val="50000"/>
                  </a:schemeClr>
                </a:solidFill>
              </a:rPr>
              <a:t>2023</a:t>
            </a:r>
            <a:r>
              <a:rPr lang="ja-JP" altLang="en-US" sz="1000" dirty="0" smtClean="0">
                <a:solidFill>
                  <a:schemeClr val="accent5">
                    <a:lumMod val="50000"/>
                  </a:schemeClr>
                </a:solidFill>
              </a:rPr>
              <a:t>年</a:t>
            </a:r>
            <a:r>
              <a:rPr lang="en-US" altLang="ja-JP" sz="1000" dirty="0" smtClean="0">
                <a:solidFill>
                  <a:schemeClr val="accent5">
                    <a:lumMod val="50000"/>
                  </a:schemeClr>
                </a:solidFill>
              </a:rPr>
              <a:t>1</a:t>
            </a:r>
            <a:r>
              <a:rPr lang="ja-JP" altLang="en-US" sz="1000" dirty="0" smtClean="0">
                <a:solidFill>
                  <a:schemeClr val="accent5">
                    <a:lumMod val="50000"/>
                  </a:schemeClr>
                </a:solidFill>
              </a:rPr>
              <a:t>月</a:t>
            </a:r>
            <a:r>
              <a:rPr lang="en-US" altLang="ja-JP" sz="1000" dirty="0">
                <a:solidFill>
                  <a:schemeClr val="accent5">
                    <a:lumMod val="50000"/>
                  </a:schemeClr>
                </a:solidFill>
              </a:rPr>
              <a:t>1</a:t>
            </a:r>
            <a:r>
              <a:rPr lang="ja-JP" altLang="en-US" sz="1000" dirty="0" smtClean="0">
                <a:solidFill>
                  <a:schemeClr val="accent5">
                    <a:lumMod val="50000"/>
                  </a:schemeClr>
                </a:solidFill>
              </a:rPr>
              <a:t>日</a:t>
            </a:r>
            <a:r>
              <a:rPr lang="ja-JP" altLang="en-US" sz="1000" dirty="0" smtClean="0">
                <a:solidFill>
                  <a:schemeClr val="accent5">
                    <a:lumMod val="50000"/>
                  </a:schemeClr>
                </a:solidFill>
              </a:rPr>
              <a:t>現在</a:t>
            </a:r>
            <a:endParaRPr kumimoji="1" lang="ja-JP" altLang="en-US" sz="1000" dirty="0">
              <a:solidFill>
                <a:schemeClr val="accent5">
                  <a:lumMod val="50000"/>
                </a:schemeClr>
              </a:solidFill>
            </a:endParaRPr>
          </a:p>
        </p:txBody>
      </p:sp>
    </p:spTree>
    <p:extLst>
      <p:ext uri="{BB962C8B-B14F-4D97-AF65-F5344CB8AC3E}">
        <p14:creationId xmlns:p14="http://schemas.microsoft.com/office/powerpoint/2010/main" val="303516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1769</TotalTime>
  <Words>2067</Words>
  <Application>Microsoft Office PowerPoint</Application>
  <PresentationFormat>A4 210 x 297 mm</PresentationFormat>
  <Paragraphs>159</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HGS創英角ｺﾞｼｯｸUB</vt:lpstr>
      <vt:lpstr>Meiryo UI</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Company>山梨県信用農業協同組合連合会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野中 謙孝</dc:creator>
  <cp:lastModifiedBy>SN97374Z4</cp:lastModifiedBy>
  <cp:revision>56</cp:revision>
  <cp:lastPrinted>2022-12-20T01:30:02Z</cp:lastPrinted>
  <dcterms:created xsi:type="dcterms:W3CDTF">2022-02-09T06:01:52Z</dcterms:created>
  <dcterms:modified xsi:type="dcterms:W3CDTF">2022-12-20T01:34:15Z</dcterms:modified>
</cp:coreProperties>
</file>